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Lst>
  <p:notesMasterIdLst>
    <p:notesMasterId r:id="rId33"/>
  </p:notesMasterIdLst>
  <p:sldIdLst>
    <p:sldId id="256" r:id="rId5"/>
    <p:sldId id="257" r:id="rId6"/>
    <p:sldId id="259" r:id="rId7"/>
    <p:sldId id="258" r:id="rId8"/>
    <p:sldId id="260" r:id="rId9"/>
    <p:sldId id="286" r:id="rId10"/>
    <p:sldId id="261" r:id="rId11"/>
    <p:sldId id="263" r:id="rId12"/>
    <p:sldId id="262" r:id="rId13"/>
    <p:sldId id="276" r:id="rId14"/>
    <p:sldId id="267" r:id="rId15"/>
    <p:sldId id="274" r:id="rId16"/>
    <p:sldId id="289" r:id="rId17"/>
    <p:sldId id="264" r:id="rId18"/>
    <p:sldId id="270" r:id="rId19"/>
    <p:sldId id="278" r:id="rId20"/>
    <p:sldId id="282" r:id="rId21"/>
    <p:sldId id="268" r:id="rId22"/>
    <p:sldId id="283" r:id="rId23"/>
    <p:sldId id="280" r:id="rId24"/>
    <p:sldId id="284" r:id="rId25"/>
    <p:sldId id="279" r:id="rId26"/>
    <p:sldId id="281" r:id="rId27"/>
    <p:sldId id="277" r:id="rId28"/>
    <p:sldId id="285" r:id="rId29"/>
    <p:sldId id="287" r:id="rId30"/>
    <p:sldId id="273" r:id="rId31"/>
    <p:sldId id="26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8" autoAdjust="0"/>
    <p:restoredTop sz="93817" autoAdjust="0"/>
  </p:normalViewPr>
  <p:slideViewPr>
    <p:cSldViewPr snapToGrid="0" snapToObjects="1">
      <p:cViewPr varScale="1">
        <p:scale>
          <a:sx n="63" d="100"/>
          <a:sy n="63" d="100"/>
        </p:scale>
        <p:origin x="125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AF0B9-B791-4378-B573-DDC7199AF0D9}" type="datetimeFigureOut">
              <a:rPr lang="en-US" smtClean="0"/>
              <a:t>9/12/2020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BE511-0B8B-4937-A477-10F91184C1C1}" type="slidenum">
              <a:rPr lang="en-US" smtClean="0"/>
              <a:t>‹#›</a:t>
            </a:fld>
            <a:endParaRPr lang="en-US"/>
          </a:p>
        </p:txBody>
      </p:sp>
    </p:spTree>
    <p:extLst>
      <p:ext uri="{BB962C8B-B14F-4D97-AF65-F5344CB8AC3E}">
        <p14:creationId xmlns:p14="http://schemas.microsoft.com/office/powerpoint/2010/main" val="184254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a:t>
            </a:fld>
            <a:endParaRPr lang="en-US"/>
          </a:p>
        </p:txBody>
      </p:sp>
    </p:spTree>
    <p:extLst>
      <p:ext uri="{BB962C8B-B14F-4D97-AF65-F5344CB8AC3E}">
        <p14:creationId xmlns:p14="http://schemas.microsoft.com/office/powerpoint/2010/main" val="5313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10</a:t>
            </a:fld>
            <a:endParaRPr lang="en-US"/>
          </a:p>
        </p:txBody>
      </p:sp>
    </p:spTree>
    <p:extLst>
      <p:ext uri="{BB962C8B-B14F-4D97-AF65-F5344CB8AC3E}">
        <p14:creationId xmlns:p14="http://schemas.microsoft.com/office/powerpoint/2010/main" val="1906461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11</a:t>
            </a:fld>
            <a:endParaRPr lang="en-US"/>
          </a:p>
        </p:txBody>
      </p:sp>
    </p:spTree>
    <p:extLst>
      <p:ext uri="{BB962C8B-B14F-4D97-AF65-F5344CB8AC3E}">
        <p14:creationId xmlns:p14="http://schemas.microsoft.com/office/powerpoint/2010/main" val="241417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12</a:t>
            </a:fld>
            <a:endParaRPr lang="en-US"/>
          </a:p>
        </p:txBody>
      </p:sp>
    </p:spTree>
    <p:extLst>
      <p:ext uri="{BB962C8B-B14F-4D97-AF65-F5344CB8AC3E}">
        <p14:creationId xmlns:p14="http://schemas.microsoft.com/office/powerpoint/2010/main" val="370643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At Ponce de Leon, we understand your involvement in your child’s education is critical. Please consider joining our School Advisory Council which virtually meets on the 2</a:t>
            </a:r>
            <a:r>
              <a:rPr lang="en-US" altLang="en-US" baseline="30000" dirty="0">
                <a:latin typeface="Arial" panose="020B0604020202020204" pitchFamily="34" charset="0"/>
              </a:rPr>
              <a:t>nd</a:t>
            </a:r>
            <a:r>
              <a:rPr lang="en-US" altLang="en-US" dirty="0">
                <a:latin typeface="Arial" panose="020B0604020202020204" pitchFamily="34" charset="0"/>
              </a:rPr>
              <a:t> Monday of each month from 5:30-6:00PM. We would also love if your joined our PTA, which meets on the 2</a:t>
            </a:r>
            <a:r>
              <a:rPr lang="en-US" altLang="en-US" baseline="30000" dirty="0">
                <a:latin typeface="Arial" panose="020B0604020202020204" pitchFamily="34" charset="0"/>
              </a:rPr>
              <a:t>nd</a:t>
            </a:r>
            <a:r>
              <a:rPr lang="en-US" altLang="en-US" dirty="0">
                <a:latin typeface="Arial" panose="020B0604020202020204" pitchFamily="34" charset="0"/>
              </a:rPr>
              <a:t> Monday of each month, following the School Advisory Council meeting. PTA meetings are held from 6:00PM-6:30PM. </a:t>
            </a:r>
          </a:p>
          <a:p>
            <a:endParaRPr lang="en-US" altLang="en-US" dirty="0">
              <a:latin typeface="Arial" panose="020B0604020202020204" pitchFamily="34" charset="0"/>
            </a:endParaRPr>
          </a:p>
          <a:p>
            <a:r>
              <a:rPr lang="en-US" altLang="en-US" dirty="0">
                <a:latin typeface="Arial" panose="020B0604020202020204" pitchFamily="34" charset="0"/>
              </a:rPr>
              <a:t>Additionally, the Parent and Family Engagement Plan (PFEP) provides free parent trainings to improve student academic outcomes. The plan also outlines ways to increase family involvement in our school and effective ways to communicate between home and school. </a:t>
            </a: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14</a:t>
            </a:fld>
            <a:endParaRPr lang="en-US"/>
          </a:p>
        </p:txBody>
      </p:sp>
    </p:spTree>
    <p:extLst>
      <p:ext uri="{BB962C8B-B14F-4D97-AF65-F5344CB8AC3E}">
        <p14:creationId xmlns:p14="http://schemas.microsoft.com/office/powerpoint/2010/main" val="1432553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15</a:t>
            </a:fld>
            <a:endParaRPr lang="en-US"/>
          </a:p>
        </p:txBody>
      </p:sp>
    </p:spTree>
    <p:extLst>
      <p:ext uri="{BB962C8B-B14F-4D97-AF65-F5344CB8AC3E}">
        <p14:creationId xmlns:p14="http://schemas.microsoft.com/office/powerpoint/2010/main" val="182353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17</a:t>
            </a:fld>
            <a:endParaRPr lang="en-US"/>
          </a:p>
        </p:txBody>
      </p:sp>
    </p:spTree>
    <p:extLst>
      <p:ext uri="{BB962C8B-B14F-4D97-AF65-F5344CB8AC3E}">
        <p14:creationId xmlns:p14="http://schemas.microsoft.com/office/powerpoint/2010/main" val="2338572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18</a:t>
            </a:fld>
            <a:endParaRPr lang="en-US"/>
          </a:p>
        </p:txBody>
      </p:sp>
    </p:spTree>
    <p:extLst>
      <p:ext uri="{BB962C8B-B14F-4D97-AF65-F5344CB8AC3E}">
        <p14:creationId xmlns:p14="http://schemas.microsoft.com/office/powerpoint/2010/main" val="3736350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19</a:t>
            </a:fld>
            <a:endParaRPr lang="en-US"/>
          </a:p>
        </p:txBody>
      </p:sp>
    </p:spTree>
    <p:extLst>
      <p:ext uri="{BB962C8B-B14F-4D97-AF65-F5344CB8AC3E}">
        <p14:creationId xmlns:p14="http://schemas.microsoft.com/office/powerpoint/2010/main" val="1777259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20</a:t>
            </a:fld>
            <a:endParaRPr lang="en-US"/>
          </a:p>
        </p:txBody>
      </p:sp>
    </p:spTree>
    <p:extLst>
      <p:ext uri="{BB962C8B-B14F-4D97-AF65-F5344CB8AC3E}">
        <p14:creationId xmlns:p14="http://schemas.microsoft.com/office/powerpoint/2010/main" val="1407816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22</a:t>
            </a:fld>
            <a:endParaRPr lang="en-US"/>
          </a:p>
        </p:txBody>
      </p:sp>
    </p:spTree>
    <p:extLst>
      <p:ext uri="{BB962C8B-B14F-4D97-AF65-F5344CB8AC3E}">
        <p14:creationId xmlns:p14="http://schemas.microsoft.com/office/powerpoint/2010/main" val="305646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a:t>
            </a:fld>
            <a:endParaRPr lang="en-US"/>
          </a:p>
        </p:txBody>
      </p:sp>
    </p:spTree>
    <p:extLst>
      <p:ext uri="{BB962C8B-B14F-4D97-AF65-F5344CB8AC3E}">
        <p14:creationId xmlns:p14="http://schemas.microsoft.com/office/powerpoint/2010/main" val="4119159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23</a:t>
            </a:fld>
            <a:endParaRPr lang="en-US"/>
          </a:p>
        </p:txBody>
      </p:sp>
    </p:spTree>
    <p:extLst>
      <p:ext uri="{BB962C8B-B14F-4D97-AF65-F5344CB8AC3E}">
        <p14:creationId xmlns:p14="http://schemas.microsoft.com/office/powerpoint/2010/main" val="210364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27</a:t>
            </a:fld>
            <a:endParaRPr lang="en-US"/>
          </a:p>
        </p:txBody>
      </p:sp>
    </p:spTree>
    <p:extLst>
      <p:ext uri="{BB962C8B-B14F-4D97-AF65-F5344CB8AC3E}">
        <p14:creationId xmlns:p14="http://schemas.microsoft.com/office/powerpoint/2010/main" val="422141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28</a:t>
            </a:fld>
            <a:endParaRPr lang="en-US"/>
          </a:p>
        </p:txBody>
      </p:sp>
    </p:spTree>
    <p:extLst>
      <p:ext uri="{BB962C8B-B14F-4D97-AF65-F5344CB8AC3E}">
        <p14:creationId xmlns:p14="http://schemas.microsoft.com/office/powerpoint/2010/main" val="256125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3</a:t>
            </a:fld>
            <a:endParaRPr lang="en-US"/>
          </a:p>
        </p:txBody>
      </p:sp>
    </p:spTree>
    <p:extLst>
      <p:ext uri="{BB962C8B-B14F-4D97-AF65-F5344CB8AC3E}">
        <p14:creationId xmlns:p14="http://schemas.microsoft.com/office/powerpoint/2010/main" val="172244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4</a:t>
            </a:fld>
            <a:endParaRPr lang="en-US"/>
          </a:p>
        </p:txBody>
      </p:sp>
    </p:spTree>
    <p:extLst>
      <p:ext uri="{BB962C8B-B14F-4D97-AF65-F5344CB8AC3E}">
        <p14:creationId xmlns:p14="http://schemas.microsoft.com/office/powerpoint/2010/main" val="220199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5</a:t>
            </a:fld>
            <a:endParaRPr lang="en-US"/>
          </a:p>
        </p:txBody>
      </p:sp>
    </p:spTree>
    <p:extLst>
      <p:ext uri="{BB962C8B-B14F-4D97-AF65-F5344CB8AC3E}">
        <p14:creationId xmlns:p14="http://schemas.microsoft.com/office/powerpoint/2010/main" val="100870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6</a:t>
            </a:fld>
            <a:endParaRPr lang="en-US"/>
          </a:p>
        </p:txBody>
      </p:sp>
    </p:spTree>
    <p:extLst>
      <p:ext uri="{BB962C8B-B14F-4D97-AF65-F5344CB8AC3E}">
        <p14:creationId xmlns:p14="http://schemas.microsoft.com/office/powerpoint/2010/main" val="2303527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3BE511-0B8B-4937-A477-10F91184C1C1}" type="slidenum">
              <a:rPr lang="en-US" smtClean="0"/>
              <a:t>7</a:t>
            </a:fld>
            <a:endParaRPr lang="en-US"/>
          </a:p>
        </p:txBody>
      </p:sp>
    </p:spTree>
    <p:extLst>
      <p:ext uri="{BB962C8B-B14F-4D97-AF65-F5344CB8AC3E}">
        <p14:creationId xmlns:p14="http://schemas.microsoft.com/office/powerpoint/2010/main" val="101556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8</a:t>
            </a:fld>
            <a:endParaRPr lang="en-US"/>
          </a:p>
        </p:txBody>
      </p:sp>
    </p:spTree>
    <p:extLst>
      <p:ext uri="{BB962C8B-B14F-4D97-AF65-F5344CB8AC3E}">
        <p14:creationId xmlns:p14="http://schemas.microsoft.com/office/powerpoint/2010/main" val="3872171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9</a:t>
            </a:fld>
            <a:endParaRPr lang="en-US"/>
          </a:p>
        </p:txBody>
      </p:sp>
    </p:spTree>
    <p:extLst>
      <p:ext uri="{BB962C8B-B14F-4D97-AF65-F5344CB8AC3E}">
        <p14:creationId xmlns:p14="http://schemas.microsoft.com/office/powerpoint/2010/main" val="306806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FCF5A-EA79-452C-A52C-1A2668C2E7DF}" type="datetime1">
              <a:rPr lang="en-US" smtClean="0"/>
              <a:pPr/>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1FAA6B6-10E5-4810-BC9F-DA72D8452E73}" type="datetime1">
              <a:rPr lang="en-US" smtClean="0"/>
              <a:pPr/>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9/12/2020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9/12/2020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9/12/2020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9/12/2020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pcsb.org/titleone" TargetMode="External"/><Relationship Id="rId5" Type="http://schemas.openxmlformats.org/officeDocument/2006/relationships/hyperlink" Target="https://www.pcsb.org/Domain/62"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2012books.lardbucket.org/books/a-primer-on-social-problems/s13-01-overview-of-the-family.html" TargetMode="External"/><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www.pcsb.org/titleon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mailto:wheeldont@pcsb.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dudata.fldoe.org/" TargetMode="Externa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fldoe.org/standardsrevie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pngall.com/coming-soon-png"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pngall.com/coming-soon-png" TargetMode="External"/><Relationship Id="rId5" Type="http://schemas.openxmlformats.org/officeDocument/2006/relationships/image" Target="../media/image25.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hyperlink" Target="https://pixabay.com/illustrations/stamp-save-the-date-red-memory-3047232/" TargetMode="Externa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hyperlink" Target="https://www.pcsb.org/Page/26534" TargetMode="External"/><Relationship Id="rId3" Type="http://schemas.openxmlformats.org/officeDocument/2006/relationships/hyperlink" Target="mailto:dodgeam@pcsb.org" TargetMode="External"/><Relationship Id="rId7" Type="http://schemas.openxmlformats.org/officeDocument/2006/relationships/hyperlink" Target="mailto:simmonskeo@pcsb.org" TargetMode="External"/><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hyperlink" Target="https://www.pcsb.org/Page/461" TargetMode="External"/><Relationship Id="rId5" Type="http://schemas.openxmlformats.org/officeDocument/2006/relationships/hyperlink" Target="https://www.pcsb.org/Page/459" TargetMode="External"/><Relationship Id="rId4" Type="http://schemas.openxmlformats.org/officeDocument/2006/relationships/hyperlink" Target="https://www.pcsb.org/Page/32836" TargetMode="External"/><Relationship Id="rId9" Type="http://schemas.openxmlformats.org/officeDocument/2006/relationships/hyperlink" Target="https://www.pcsb.org/Page/418"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8.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2.jpe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imaniaci.blogspot.com/2013/07/le-migliori-applicazioni-per-il-tuo.html" TargetMode="External"/><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2337"/>
            <a:ext cx="7772400" cy="1251284"/>
          </a:xfrm>
        </p:spPr>
        <p:txBody>
          <a:bodyPr/>
          <a:lstStyle/>
          <a:p>
            <a:r>
              <a:rPr lang="en-US" altLang="en-US" b="1" dirty="0"/>
              <a:t>Title I Annual Parent Meeting</a:t>
            </a:r>
            <a:endParaRPr lang="en-US" dirty="0"/>
          </a:p>
        </p:txBody>
      </p:sp>
      <p:sp>
        <p:nvSpPr>
          <p:cNvPr id="3" name="Subtitle 2"/>
          <p:cNvSpPr>
            <a:spLocks noGrp="1"/>
          </p:cNvSpPr>
          <p:nvPr>
            <p:ph type="subTitle" idx="1"/>
          </p:nvPr>
        </p:nvSpPr>
        <p:spPr>
          <a:xfrm>
            <a:off x="1371600" y="3248526"/>
            <a:ext cx="6400800" cy="1780675"/>
          </a:xfrm>
        </p:spPr>
        <p:txBody>
          <a:bodyPr>
            <a:normAutofit lnSpcReduction="10000"/>
          </a:bodyPr>
          <a:lstStyle/>
          <a:p>
            <a:pPr>
              <a:defRPr/>
            </a:pPr>
            <a:r>
              <a:rPr lang="en-US" b="1" dirty="0">
                <a:solidFill>
                  <a:schemeClr val="tx1"/>
                </a:solidFill>
                <a:effectLst>
                  <a:outerShdw blurRad="38100" dist="38100" dir="2700000" algn="tl">
                    <a:srgbClr val="C0C0C0"/>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Ponce de Leon Elementary School</a:t>
            </a:r>
          </a:p>
          <a:p>
            <a:pPr>
              <a:defRPr/>
            </a:pPr>
            <a:r>
              <a:rPr lang="en-US" dirty="0">
                <a:solidFill>
                  <a:schemeClr val="bg1"/>
                </a:solidFill>
                <a:effectLst>
                  <a:outerShdw blurRad="38100" dist="38100" dir="2700000" algn="tl">
                    <a:srgbClr val="C0C0C0"/>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August 19, 2020</a:t>
            </a:r>
          </a:p>
          <a:p>
            <a:pPr>
              <a:defRPr/>
            </a:pPr>
            <a:r>
              <a:rPr lang="en-US" dirty="0">
                <a:solidFill>
                  <a:schemeClr val="bg1"/>
                </a:solidFill>
                <a:effectLst>
                  <a:outerShdw blurRad="38100" dist="38100" dir="2700000" algn="tl">
                    <a:srgbClr val="C0C0C0"/>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4:00PM</a:t>
            </a:r>
          </a:p>
          <a:p>
            <a:pPr>
              <a:defRPr/>
            </a:pPr>
            <a:r>
              <a:rPr lang="en-US" dirty="0">
                <a:solidFill>
                  <a:schemeClr val="bg1"/>
                </a:solidFill>
                <a:effectLst>
                  <a:outerShdw blurRad="38100" dist="38100" dir="2700000" algn="tl">
                    <a:srgbClr val="C0C0C0"/>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Virtual</a:t>
            </a:r>
          </a:p>
          <a:p>
            <a:pPr>
              <a:defRPr/>
            </a:pPr>
            <a:r>
              <a:rPr lang="en-US" dirty="0">
                <a:solidFill>
                  <a:schemeClr val="bg1"/>
                </a:solidFill>
                <a:effectLst>
                  <a:outerShdw blurRad="38100" dist="38100" dir="2700000" algn="tl">
                    <a:srgbClr val="C0C0C0"/>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Principal: Antonio Smith</a:t>
            </a:r>
          </a:p>
          <a:p>
            <a:endParaRPr lang="en-US" dirty="0"/>
          </a:p>
        </p:txBody>
      </p:sp>
      <p:pic>
        <p:nvPicPr>
          <p:cNvPr id="6" name="Picture 5" descr="PCS_Primary_Logo copy.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8187" y="5930579"/>
            <a:ext cx="1569723" cy="74981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D0288BE-33FD-4852-96EC-DAAE359521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479896"/>
            <a:ext cx="2174239" cy="17248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Audio 8">
            <a:hlinkClick r:id="" action="ppaction://media"/>
            <a:extLst>
              <a:ext uri="{FF2B5EF4-FFF2-40B4-BE49-F238E27FC236}">
                <a16:creationId xmlns:a16="http://schemas.microsoft.com/office/drawing/2014/main" id="{7011E751-E10A-4909-A2E3-9926EEB222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39217131"/>
      </p:ext>
    </p:extLst>
  </p:cSld>
  <p:clrMapOvr>
    <a:masterClrMapping/>
  </p:clrMapOvr>
  <mc:AlternateContent xmlns:mc="http://schemas.openxmlformats.org/markup-compatibility/2006" xmlns:p14="http://schemas.microsoft.com/office/powerpoint/2010/main">
    <mc:Choice Requires="p14">
      <p:transition spd="slow" p14:dur="2000" advTm="14601"/>
    </mc:Choice>
    <mc:Fallback xmlns="">
      <p:transition spd="slow" advTm="1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B4E6-47C6-4D51-A271-5B978518FAA0}"/>
              </a:ext>
            </a:extLst>
          </p:cNvPr>
          <p:cNvSpPr>
            <a:spLocks noGrp="1"/>
          </p:cNvSpPr>
          <p:nvPr>
            <p:ph type="title"/>
          </p:nvPr>
        </p:nvSpPr>
        <p:spPr/>
        <p:txBody>
          <a:bodyPr>
            <a:normAutofit fontScale="90000"/>
          </a:bodyPr>
          <a:lstStyle/>
          <a:p>
            <a:r>
              <a:rPr lang="en-US" dirty="0"/>
              <a:t>Working Together for Student Success</a:t>
            </a:r>
          </a:p>
        </p:txBody>
      </p:sp>
      <p:sp>
        <p:nvSpPr>
          <p:cNvPr id="3" name="Content Placeholder 2">
            <a:extLst>
              <a:ext uri="{FF2B5EF4-FFF2-40B4-BE49-F238E27FC236}">
                <a16:creationId xmlns:a16="http://schemas.microsoft.com/office/drawing/2014/main" id="{B8DBB1B6-6E29-4488-9C8D-D7933BD8BC10}"/>
              </a:ext>
            </a:extLst>
          </p:cNvPr>
          <p:cNvSpPr>
            <a:spLocks noGrp="1"/>
          </p:cNvSpPr>
          <p:nvPr>
            <p:ph sz="quarter" idx="13"/>
          </p:nvPr>
        </p:nvSpPr>
        <p:spPr>
          <a:xfrm>
            <a:off x="946484" y="2574760"/>
            <a:ext cx="7130717" cy="3110564"/>
          </a:xfrm>
        </p:spPr>
        <p:txBody>
          <a:bodyPr>
            <a:normAutofit fontScale="77500" lnSpcReduction="20000"/>
          </a:bodyPr>
          <a:lstStyle/>
          <a:p>
            <a:pPr marL="0" lvl="0" indent="0" algn="ctr">
              <a:buNone/>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Where are these documents located?</a:t>
            </a:r>
          </a:p>
          <a:p>
            <a:pPr marL="0" lvl="0" indent="0" algn="ctr">
              <a:buNone/>
            </a:pPr>
            <a:endPar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lvl="0" indent="0">
              <a:buNone/>
            </a:pP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these documents at the Parent Station and the school and district websites. We invite you to attend meetings or complete surveys to share your input…we need and want you to be involved.</a:t>
            </a:r>
          </a:p>
          <a:p>
            <a:pPr marL="0" lvl="0" indent="0">
              <a:buNone/>
            </a:pPr>
            <a:endPar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lvl="0" indent="0">
              <a:buNone/>
            </a:pP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Check out our website </a:t>
            </a: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https://www.pcsb.org/Domain/62</a:t>
            </a:r>
            <a:r>
              <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to view:</a:t>
            </a:r>
            <a:endPar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 </a:t>
            </a:r>
          </a:p>
          <a:p>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lvl="0"/>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Level Parent and Family Engagement Plan (PFEP) </a:t>
            </a:r>
          </a:p>
          <a:p>
            <a:pPr lvl="0"/>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Parent-School-Student Compact</a:t>
            </a:r>
          </a:p>
          <a:p>
            <a:pPr lvl="0"/>
            <a:endPar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Pinellas County School’s Parent and Family Engagement Plan at </a:t>
            </a:r>
            <a:r>
              <a:rPr lang="en-US" sz="18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6"/>
              </a:rPr>
              <a:t>www.pcsb.org/titleone</a:t>
            </a:r>
            <a:r>
              <a:rPr lang="en-US" sz="18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and a summary is written in, “Title I Family &amp; School Partnership Overview”, which is given to all Title I families.</a:t>
            </a:r>
          </a:p>
          <a:p>
            <a:endParaRPr lang="en-US" dirty="0"/>
          </a:p>
        </p:txBody>
      </p:sp>
      <p:pic>
        <p:nvPicPr>
          <p:cNvPr id="14" name="Audio 13">
            <a:hlinkClick r:id="" action="ppaction://media"/>
            <a:extLst>
              <a:ext uri="{FF2B5EF4-FFF2-40B4-BE49-F238E27FC236}">
                <a16:creationId xmlns:a16="http://schemas.microsoft.com/office/drawing/2014/main" id="{74CAB8EA-D47E-416B-9405-C0F0737112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4664402"/>
      </p:ext>
    </p:extLst>
  </p:cSld>
  <p:clrMapOvr>
    <a:masterClrMapping/>
  </p:clrMapOvr>
  <mc:AlternateContent xmlns:mc="http://schemas.openxmlformats.org/markup-compatibility/2006" xmlns:p14="http://schemas.microsoft.com/office/powerpoint/2010/main">
    <mc:Choice Requires="p14">
      <p:transition spd="slow" p14:dur="2000" advTm="67130"/>
    </mc:Choice>
    <mc:Fallback xmlns="">
      <p:transition spd="slow" advTm="6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7011" y="3151546"/>
            <a:ext cx="6954252" cy="2174434"/>
          </a:xfrm>
        </p:spPr>
        <p:txBody>
          <a:bodyPr>
            <a:normAutofit/>
          </a:bodyPr>
          <a:lstStyle/>
          <a:p>
            <a:pPr marL="0" indent="0">
              <a:buClr>
                <a:schemeClr val="accent3"/>
              </a:buClr>
              <a:buNone/>
              <a:defRPr/>
            </a:pPr>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in the Front Office</a:t>
            </a:r>
            <a:r>
              <a:rPr lang="en-US" sz="19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0" indent="0">
              <a:buClr>
                <a:schemeClr val="accent3"/>
              </a:buClr>
              <a:buNone/>
              <a:defRPr/>
            </a:pPr>
            <a:endParaRPr lang="en-US" sz="19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endParaRPr lang="en-US" sz="19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endParaRPr 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sp>
        <p:nvSpPr>
          <p:cNvPr id="3" name="Title 2"/>
          <p:cNvSpPr>
            <a:spLocks noGrp="1"/>
          </p:cNvSpPr>
          <p:nvPr>
            <p:ph type="title"/>
          </p:nvPr>
        </p:nvSpPr>
        <p:spPr/>
        <p:txBody>
          <a:bodyPr/>
          <a:lstStyle/>
          <a:p>
            <a:r>
              <a:rPr lang="en-US" altLang="en-US" dirty="0"/>
              <a:t>Title I Parent Station </a:t>
            </a:r>
            <a:endParaRPr lang="en-US" dirty="0"/>
          </a:p>
        </p:txBody>
      </p:sp>
      <p:pic>
        <p:nvPicPr>
          <p:cNvPr id="4" name="Audio 3">
            <a:hlinkClick r:id="" action="ppaction://media"/>
            <a:extLst>
              <a:ext uri="{FF2B5EF4-FFF2-40B4-BE49-F238E27FC236}">
                <a16:creationId xmlns:a16="http://schemas.microsoft.com/office/drawing/2014/main" id="{8E72A009-65BE-4960-A3AC-4F4FAB8F89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22915294"/>
      </p:ext>
    </p:extLst>
  </p:cSld>
  <p:clrMapOvr>
    <a:masterClrMapping/>
  </p:clrMapOvr>
  <mc:AlternateContent xmlns:mc="http://schemas.openxmlformats.org/markup-compatibility/2006" xmlns:p14="http://schemas.microsoft.com/office/powerpoint/2010/main">
    <mc:Choice Requires="p14">
      <p:transition spd="slow" p14:dur="2000" advTm="28368"/>
    </mc:Choice>
    <mc:Fallback xmlns="">
      <p:transition spd="slow" advTm="2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Parent-School-Student Compact</a:t>
            </a:r>
          </a:p>
        </p:txBody>
      </p:sp>
      <p:sp>
        <p:nvSpPr>
          <p:cNvPr id="2" name="Content Placeholder 1"/>
          <p:cNvSpPr>
            <a:spLocks noGrp="1"/>
          </p:cNvSpPr>
          <p:nvPr>
            <p:ph sz="quarter" idx="13"/>
          </p:nvPr>
        </p:nvSpPr>
        <p:spPr>
          <a:xfrm>
            <a:off x="676654" y="2679192"/>
            <a:ext cx="8186609" cy="3007734"/>
          </a:xfrm>
        </p:spPr>
        <p:txBody>
          <a:bodyPr>
            <a:normAutofit fontScale="70000" lnSpcReduction="20000"/>
          </a:bodyPr>
          <a:lstStyle/>
          <a:p>
            <a:pPr marL="0" indent="0" algn="ctr">
              <a:buNone/>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Every Title I school has a Compact or Agreement.</a:t>
            </a:r>
          </a:p>
          <a:p>
            <a:pPr marL="0" indent="0" algn="ctr">
              <a:buNone/>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purpose of the compact is to foster student achievement. By signing the Parent-School-Student Compact, Ponce de Leon Elementary School, teachers, staff, parents and students agree to work together to share the responsibility of helping students meet or exceed state, district and school academic goals. </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pPr marL="0" indent="0">
              <a:buNone/>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participation!</a:t>
            </a:r>
          </a:p>
          <a:p>
            <a:pPr marL="0" indent="0">
              <a:buNone/>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pic>
        <p:nvPicPr>
          <p:cNvPr id="4" name="Content Placeholder 11">
            <a:extLst>
              <a:ext uri="{FF2B5EF4-FFF2-40B4-BE49-F238E27FC236}">
                <a16:creationId xmlns:a16="http://schemas.microsoft.com/office/drawing/2014/main" id="{E878FD78-17C2-4D56-966E-526ED0BD7300}"/>
              </a:ext>
            </a:extLst>
          </p:cNvPr>
          <p:cNvPicPr>
            <a:picLocks noGrp="1" noChangeAspect="1"/>
          </p:cNvPicPr>
          <p:nvPr>
            <p:ph sz="quarter" idx="14"/>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72911" y="4743874"/>
            <a:ext cx="2181825" cy="1886103"/>
          </a:xfrm>
        </p:spPr>
      </p:pic>
      <p:pic>
        <p:nvPicPr>
          <p:cNvPr id="5" name="Audio 4">
            <a:hlinkClick r:id="" action="ppaction://media"/>
            <a:extLst>
              <a:ext uri="{FF2B5EF4-FFF2-40B4-BE49-F238E27FC236}">
                <a16:creationId xmlns:a16="http://schemas.microsoft.com/office/drawing/2014/main" id="{D58BF9B3-CF9A-440B-AD60-AD3F697DF3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63953624"/>
      </p:ext>
    </p:extLst>
  </p:cSld>
  <p:clrMapOvr>
    <a:masterClrMapping/>
  </p:clrMapOvr>
  <mc:AlternateContent xmlns:mc="http://schemas.openxmlformats.org/markup-compatibility/2006" xmlns:p14="http://schemas.microsoft.com/office/powerpoint/2010/main">
    <mc:Choice Requires="p14">
      <p:transition spd="slow" p14:dur="2000" advTm="33594"/>
    </mc:Choice>
    <mc:Fallback xmlns="">
      <p:transition spd="slow" advTm="3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0F505-DD71-419E-AB58-E9E8D5EBC0C0}"/>
              </a:ext>
            </a:extLst>
          </p:cNvPr>
          <p:cNvSpPr>
            <a:spLocks noGrp="1"/>
          </p:cNvSpPr>
          <p:nvPr>
            <p:ph type="title"/>
          </p:nvPr>
        </p:nvSpPr>
        <p:spPr/>
        <p:txBody>
          <a:bodyPr/>
          <a:lstStyle/>
          <a:p>
            <a:r>
              <a:rPr lang="en-US" dirty="0"/>
              <a:t>Parent-Student-School Compact</a:t>
            </a:r>
          </a:p>
        </p:txBody>
      </p:sp>
      <p:pic>
        <p:nvPicPr>
          <p:cNvPr id="4" name="Content Placeholder 3">
            <a:extLst>
              <a:ext uri="{FF2B5EF4-FFF2-40B4-BE49-F238E27FC236}">
                <a16:creationId xmlns:a16="http://schemas.microsoft.com/office/drawing/2014/main" id="{34F1A8FD-23A8-4E10-80BF-E1489AB89E05}"/>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71476" y="1752600"/>
            <a:ext cx="8229600" cy="4767072"/>
          </a:xfrm>
        </p:spPr>
      </p:pic>
    </p:spTree>
    <p:extLst>
      <p:ext uri="{BB962C8B-B14F-4D97-AF65-F5344CB8AC3E}">
        <p14:creationId xmlns:p14="http://schemas.microsoft.com/office/powerpoint/2010/main" val="163239704"/>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0" lvl="0" indent="0">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lvl="0"/>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trainings to increase student achievement</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Staff trainings for engaging parents</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Communication methods between home and school</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Flexible meeting times</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Accessibility for parents</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Coordinating with other Federal Programs</a:t>
            </a:r>
          </a:p>
          <a:p>
            <a:endParaRPr lang="en-US" dirty="0"/>
          </a:p>
        </p:txBody>
      </p:sp>
      <p:sp>
        <p:nvSpPr>
          <p:cNvPr id="3" name="Title 2"/>
          <p:cNvSpPr>
            <a:spLocks noGrp="1"/>
          </p:cNvSpPr>
          <p:nvPr>
            <p:ph type="title"/>
          </p:nvPr>
        </p:nvSpPr>
        <p:spPr/>
        <p:txBody>
          <a:bodyPr>
            <a:normAutofit fontScale="90000"/>
          </a:bodyPr>
          <a:lstStyle/>
          <a:p>
            <a:r>
              <a:rPr lang="en-US" altLang="en-US" dirty="0"/>
              <a:t>Parent and Family Engagement Plan (PFEP)</a:t>
            </a:r>
            <a:endParaRPr lang="en-US" dirty="0"/>
          </a:p>
        </p:txBody>
      </p:sp>
      <p:pic>
        <p:nvPicPr>
          <p:cNvPr id="4" name="Audio 3">
            <a:hlinkClick r:id="" action="ppaction://media"/>
            <a:extLst>
              <a:ext uri="{FF2B5EF4-FFF2-40B4-BE49-F238E27FC236}">
                <a16:creationId xmlns:a16="http://schemas.microsoft.com/office/drawing/2014/main" id="{31DA21F7-1C9B-403B-B274-B56B3DD851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37490701"/>
      </p:ext>
    </p:extLst>
  </p:cSld>
  <p:clrMapOvr>
    <a:masterClrMapping/>
  </p:clrMapOvr>
  <mc:AlternateContent xmlns:mc="http://schemas.openxmlformats.org/markup-compatibility/2006" xmlns:p14="http://schemas.microsoft.com/office/powerpoint/2010/main">
    <mc:Choice Requires="p14">
      <p:transition spd="slow" p14:dur="2000" advTm="62846"/>
    </mc:Choice>
    <mc:Fallback xmlns="">
      <p:transition spd="slow" advTm="62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Parent Advisory Council (PAC)</a:t>
            </a:r>
            <a:endParaRPr lang="en-US" dirty="0"/>
          </a:p>
        </p:txBody>
      </p:sp>
      <p:sp>
        <p:nvSpPr>
          <p:cNvPr id="2" name="Content Placeholder 1"/>
          <p:cNvSpPr>
            <a:spLocks noGrp="1"/>
          </p:cNvSpPr>
          <p:nvPr>
            <p:ph sz="quarter" idx="13"/>
          </p:nvPr>
        </p:nvSpPr>
        <p:spPr>
          <a:xfrm>
            <a:off x="676654" y="2679192"/>
            <a:ext cx="7585029" cy="3447288"/>
          </a:xfrm>
        </p:spPr>
        <p:txBody>
          <a:bodyPr>
            <a:normAutofit fontScale="85000" lnSpcReduction="20000"/>
          </a:bodyPr>
          <a:lstStyle/>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District has a Parent and Family Engagement Plan. The summary of the this plan is in the Title I School &amp; Family Partnership Overview.</a:t>
            </a:r>
          </a:p>
          <a:p>
            <a:pPr>
              <a:buFont typeface="Arial" panose="020B0604020202020204" pitchFamily="34" charset="0"/>
              <a:buChar char="•"/>
              <a:defRPr/>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may access the full plan at </a:t>
            </a: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www.pcsb.org/titleone</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 Advisory Council (PAC) is responsible for reviewing and revising the District PFEP.  </a:t>
            </a:r>
          </a:p>
          <a:p>
            <a:pPr>
              <a:buFont typeface="Arial" panose="020B0604020202020204" pitchFamily="34" charset="0"/>
              <a:buChar char="•"/>
              <a:defRPr/>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PAC will meet virtually or in-person with the district’s Title I Family Education Coordinator.</a:t>
            </a:r>
          </a:p>
          <a:p>
            <a:pPr>
              <a:buFont typeface="Arial" panose="020B0604020202020204" pitchFamily="34" charset="0"/>
              <a:buChar char="•"/>
              <a:defRPr/>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PAC meets twice a year, if you are interested in representing our school please notify, </a:t>
            </a:r>
            <a:r>
              <a:rPr lang="en-US" sz="2000" dirty="0">
                <a:solidFill>
                  <a:schemeClr val="tx1"/>
                </a:solidFill>
              </a:rPr>
              <a:t>Tricia Wheeldon at </a:t>
            </a:r>
            <a:r>
              <a:rPr lang="en-US" sz="2000" dirty="0">
                <a:solidFill>
                  <a:schemeClr val="tx1"/>
                </a:solidFill>
                <a:hlinkClick r:id="rId4"/>
              </a:rPr>
              <a:t>wheeldont@pcsb.org</a:t>
            </a:r>
            <a:r>
              <a:rPr lang="en-US" sz="2000" dirty="0">
                <a:solidFill>
                  <a:schemeClr val="tx1"/>
                </a:solidFill>
              </a:rPr>
              <a:t>.</a:t>
            </a:r>
          </a:p>
          <a:p>
            <a:pPr>
              <a:buFont typeface="Arial" panose="020B0604020202020204" pitchFamily="34" charset="0"/>
              <a:buChar char="•"/>
              <a:defRPr/>
            </a:pPr>
            <a:endParaRPr lang="en-US" sz="2000" dirty="0">
              <a:solidFill>
                <a:schemeClr val="tx1"/>
              </a:solidFill>
            </a:endParaRPr>
          </a:p>
          <a:p>
            <a:pPr>
              <a:buFont typeface="Arial" panose="020B0604020202020204" pitchFamily="34" charset="0"/>
              <a:buChar char="•"/>
              <a:defRPr/>
            </a:pPr>
            <a:endParaRPr 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spTree>
    <p:extLst>
      <p:ext uri="{BB962C8B-B14F-4D97-AF65-F5344CB8AC3E}">
        <p14:creationId xmlns:p14="http://schemas.microsoft.com/office/powerpoint/2010/main" val="3607960825"/>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1D5AD-65DE-452B-BAC1-1EC5CEE1B5DF}"/>
              </a:ext>
            </a:extLst>
          </p:cNvPr>
          <p:cNvSpPr>
            <a:spLocks noGrp="1"/>
          </p:cNvSpPr>
          <p:nvPr>
            <p:ph idx="1"/>
          </p:nvPr>
        </p:nvSpPr>
        <p:spPr/>
        <p:txBody>
          <a:bodyPr>
            <a:normAutofit fontScale="70000" lnSpcReduction="20000"/>
          </a:bodyPr>
          <a:lstStyle/>
          <a:p>
            <a:pPr marL="301943" lvl="1" indent="0">
              <a:buNone/>
            </a:pPr>
            <a:r>
              <a:rPr lang="en-US" altLang="en-US" sz="2600" dirty="0">
                <a:solidFill>
                  <a:schemeClr val="tx1"/>
                </a:solidFill>
                <a:latin typeface="Nirmala UI" panose="020B0502040204020203" pitchFamily="34" charset="0"/>
                <a:ea typeface="Nirmala UI" panose="020B0502040204020203" pitchFamily="34" charset="0"/>
                <a:cs typeface="Nirmala UI" panose="020B0502040204020203" pitchFamily="34" charset="0"/>
              </a:rPr>
              <a:t>School Report Cards </a:t>
            </a:r>
          </a:p>
          <a:p>
            <a:pPr marL="301943" lvl="1" indent="0">
              <a:buNone/>
            </a:pPr>
            <a:endParaRPr lang="en-US" altLang="en-US" sz="26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Grade and Overview</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Population and Enrollment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Academic Achievement, Growth, and Population</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English Language Learners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Graduation and Beyond</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Qualifications and Equity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Long-Term Goals and Interim Progress</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Accelerated Course Enrollment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Per-Pupil Expenditures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National Data</a:t>
            </a:r>
          </a:p>
          <a:p>
            <a:pPr lvl="1"/>
            <a:endPar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marL="301943" lvl="1" indent="0">
              <a:buNone/>
            </a:pPr>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Available online at </a:t>
            </a:r>
            <a:r>
              <a:rPr lang="en-US" dirty="0">
                <a:hlinkClick r:id="rId2"/>
              </a:rPr>
              <a:t>https://edudata.fldoe.org/</a:t>
            </a:r>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 </a:t>
            </a: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or Front Office </a:t>
            </a:r>
          </a:p>
        </p:txBody>
      </p:sp>
      <p:sp>
        <p:nvSpPr>
          <p:cNvPr id="3" name="Title 2">
            <a:extLst>
              <a:ext uri="{FF2B5EF4-FFF2-40B4-BE49-F238E27FC236}">
                <a16:creationId xmlns:a16="http://schemas.microsoft.com/office/drawing/2014/main" id="{C964CCD3-204D-46F1-9C86-09158526D4D4}"/>
              </a:ext>
            </a:extLst>
          </p:cNvPr>
          <p:cNvSpPr>
            <a:spLocks noGrp="1"/>
          </p:cNvSpPr>
          <p:nvPr>
            <p:ph type="title"/>
          </p:nvPr>
        </p:nvSpPr>
        <p:spPr/>
        <p:txBody>
          <a:bodyPr/>
          <a:lstStyle/>
          <a:p>
            <a:r>
              <a:rPr lang="en-US" dirty="0"/>
              <a:t>Accountability </a:t>
            </a:r>
          </a:p>
        </p:txBody>
      </p:sp>
      <p:pic>
        <p:nvPicPr>
          <p:cNvPr id="5" name="Graphic 4" descr="Checklist">
            <a:extLst>
              <a:ext uri="{FF2B5EF4-FFF2-40B4-BE49-F238E27FC236}">
                <a16:creationId xmlns:a16="http://schemas.microsoft.com/office/drawing/2014/main" id="{D591E228-01E7-45BA-A79A-A73BC7CFD9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968" y="507492"/>
            <a:ext cx="914400" cy="914400"/>
          </a:xfrm>
          <a:prstGeom prst="rect">
            <a:avLst/>
          </a:prstGeom>
        </p:spPr>
      </p:pic>
    </p:spTree>
    <p:extLst>
      <p:ext uri="{BB962C8B-B14F-4D97-AF65-F5344CB8AC3E}">
        <p14:creationId xmlns:p14="http://schemas.microsoft.com/office/powerpoint/2010/main" val="3150655522"/>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55D7C5-0D84-4E68-86B0-FA6687DE64F7}"/>
              </a:ext>
            </a:extLst>
          </p:cNvPr>
          <p:cNvSpPr/>
          <p:nvPr/>
        </p:nvSpPr>
        <p:spPr>
          <a:xfrm>
            <a:off x="826168" y="1800545"/>
            <a:ext cx="5309787" cy="369332"/>
          </a:xfrm>
          <a:prstGeom prst="rect">
            <a:avLst/>
          </a:prstGeom>
        </p:spPr>
        <p:txBody>
          <a:bodyPr wrap="none">
            <a:spAutoFit/>
          </a:bodyPr>
          <a:lstStyle/>
          <a:p>
            <a:r>
              <a:rPr lang="en-US" dirty="0">
                <a:solidFill>
                  <a:srgbClr val="201F1E"/>
                </a:solidFill>
                <a:latin typeface="Calibri" panose="020F0502020204030204" pitchFamily="34" charset="0"/>
              </a:rPr>
              <a:t>Visit to find district and school grades, </a:t>
            </a:r>
            <a:r>
              <a:rPr lang="en-US" dirty="0" err="1">
                <a:solidFill>
                  <a:srgbClr val="0070C0"/>
                </a:solidFill>
                <a:latin typeface="Calibri" panose="020F0502020204030204" pitchFamily="34" charset="0"/>
              </a:rPr>
              <a:t>EduData</a:t>
            </a:r>
            <a:r>
              <a:rPr lang="en-US" dirty="0">
                <a:solidFill>
                  <a:srgbClr val="0070C0"/>
                </a:solidFill>
                <a:latin typeface="Calibri" panose="020F0502020204030204" pitchFamily="34" charset="0"/>
              </a:rPr>
              <a:t> Portal</a:t>
            </a:r>
            <a:r>
              <a:rPr lang="en-US" dirty="0">
                <a:solidFill>
                  <a:srgbClr val="201F1E"/>
                </a:solidFill>
                <a:latin typeface="Calibri" panose="020F0502020204030204" pitchFamily="34" charset="0"/>
              </a:rPr>
              <a:t> </a:t>
            </a:r>
            <a:endParaRPr lang="en-US" dirty="0"/>
          </a:p>
        </p:txBody>
      </p:sp>
      <p:pic>
        <p:nvPicPr>
          <p:cNvPr id="4" name="Picture 3">
            <a:extLst>
              <a:ext uri="{FF2B5EF4-FFF2-40B4-BE49-F238E27FC236}">
                <a16:creationId xmlns:a16="http://schemas.microsoft.com/office/drawing/2014/main" id="{B1D1F1A7-B3F3-48CF-81D7-19F1004119BC}"/>
              </a:ext>
            </a:extLst>
          </p:cNvPr>
          <p:cNvPicPr>
            <a:picLocks noChangeAspect="1"/>
          </p:cNvPicPr>
          <p:nvPr/>
        </p:nvPicPr>
        <p:blipFill>
          <a:blip r:embed="rId5"/>
          <a:stretch>
            <a:fillRect/>
          </a:stretch>
        </p:blipFill>
        <p:spPr>
          <a:xfrm>
            <a:off x="810126" y="2515569"/>
            <a:ext cx="7636042" cy="3715655"/>
          </a:xfrm>
          <a:prstGeom prst="rect">
            <a:avLst/>
          </a:prstGeom>
        </p:spPr>
      </p:pic>
      <p:pic>
        <p:nvPicPr>
          <p:cNvPr id="2" name="Audio 1">
            <a:hlinkClick r:id="" action="ppaction://media"/>
            <a:extLst>
              <a:ext uri="{FF2B5EF4-FFF2-40B4-BE49-F238E27FC236}">
                <a16:creationId xmlns:a16="http://schemas.microsoft.com/office/drawing/2014/main" id="{A830B9EB-7857-4222-BC42-3BD1DD1625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95591415"/>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5431" y="4981576"/>
            <a:ext cx="8053137" cy="1368932"/>
          </a:xfrm>
        </p:spPr>
        <p:txBody>
          <a:bodyPr>
            <a:normAutofit lnSpcReduction="10000"/>
          </a:bodyPr>
          <a:lstStyle/>
          <a:p>
            <a:pPr marL="0" indent="0">
              <a:buNone/>
            </a:pPr>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Ponce de Leon Elementary a ‘C’ school. This year, our teachers will receive stipend pay to participate in professional development to increase their knowledge and expertise in teaching academic standards. Title I Hourly teachers will be used to assist with intervention. Students will receive research-based intervention to meet their individual needs. </a:t>
            </a:r>
          </a:p>
          <a:p>
            <a:pPr marL="0" indent="0">
              <a:buNone/>
            </a:pPr>
            <a:endParaRPr lang="en-US" alt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itle 2"/>
          <p:cNvSpPr>
            <a:spLocks noGrp="1"/>
          </p:cNvSpPr>
          <p:nvPr>
            <p:ph type="title"/>
          </p:nvPr>
        </p:nvSpPr>
        <p:spPr/>
        <p:txBody>
          <a:bodyPr/>
          <a:lstStyle/>
          <a:p>
            <a:r>
              <a:rPr lang="en-US" altLang="en-US" dirty="0"/>
              <a:t>School Classification</a:t>
            </a:r>
            <a:endParaRPr lang="en-US" dirty="0"/>
          </a:p>
        </p:txBody>
      </p:sp>
      <p:pic>
        <p:nvPicPr>
          <p:cNvPr id="5" name="Graphic 4" descr="Shooting star">
            <a:extLst>
              <a:ext uri="{FF2B5EF4-FFF2-40B4-BE49-F238E27FC236}">
                <a16:creationId xmlns:a16="http://schemas.microsoft.com/office/drawing/2014/main" id="{C0BC3C55-6C09-4955-83EF-BC416B8DFB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737" y="507492"/>
            <a:ext cx="914400" cy="9144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968D1D7-C8B6-4C60-B278-FB740CCAD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2295525"/>
            <a:ext cx="8667749" cy="2546422"/>
          </a:xfrm>
          <a:prstGeom prst="rect">
            <a:avLst/>
          </a:prstGeom>
        </p:spPr>
      </p:pic>
    </p:spTree>
    <p:extLst>
      <p:ext uri="{BB962C8B-B14F-4D97-AF65-F5344CB8AC3E}">
        <p14:creationId xmlns:p14="http://schemas.microsoft.com/office/powerpoint/2010/main" val="1846223786"/>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1D5AD-65DE-452B-BAC1-1EC5CEE1B5DF}"/>
              </a:ext>
            </a:extLst>
          </p:cNvPr>
          <p:cNvSpPr>
            <a:spLocks noGrp="1"/>
          </p:cNvSpPr>
          <p:nvPr>
            <p:ph idx="1"/>
          </p:nvPr>
        </p:nvSpPr>
        <p:spPr/>
        <p:txBody>
          <a:bodyPr>
            <a:normAutofit/>
          </a:bodyPr>
          <a:lstStyle/>
          <a:p>
            <a:pPr lvl="1"/>
            <a:r>
              <a:rPr lang="en-US" sz="1800" dirty="0">
                <a:solidFill>
                  <a:schemeClr val="tx1"/>
                </a:solidFill>
                <a:ea typeface="Nirmala UI Semilight" panose="020B0402040204020203" pitchFamily="34" charset="0"/>
                <a:cs typeface="Nirmala UI Semilight" panose="020B0402040204020203" pitchFamily="34" charset="0"/>
              </a:rPr>
              <a:t>Florida’s academic content standards establish high expectations for all students.</a:t>
            </a:r>
          </a:p>
          <a:p>
            <a:pPr lvl="1"/>
            <a:endParaRPr lang="en-US" sz="1800" dirty="0">
              <a:solidFill>
                <a:schemeClr val="tx1"/>
              </a:solidFill>
            </a:endParaRPr>
          </a:p>
          <a:p>
            <a:pPr lvl="1"/>
            <a:r>
              <a:rPr lang="en-US" sz="1800" dirty="0">
                <a:solidFill>
                  <a:schemeClr val="tx1"/>
                </a:solidFill>
              </a:rPr>
              <a:t>Florida Standards identify what your child needs to know and be able to do in all content areas. You may read more information by visiting </a:t>
            </a:r>
            <a:r>
              <a:rPr lang="en-US" sz="1800" dirty="0">
                <a:solidFill>
                  <a:srgbClr val="0070C0"/>
                </a:solidFill>
              </a:rPr>
              <a:t>fldoe.org/academic/standards/.</a:t>
            </a:r>
          </a:p>
          <a:p>
            <a:pPr lvl="1"/>
            <a:endParaRPr lang="en-US" sz="1800" dirty="0">
              <a:solidFill>
                <a:schemeClr val="tx1"/>
              </a:solidFill>
            </a:endParaRPr>
          </a:p>
          <a:p>
            <a:pPr lvl="1"/>
            <a:r>
              <a:rPr lang="en-US" sz="1800" dirty="0">
                <a:solidFill>
                  <a:schemeClr val="tx1"/>
                </a:solidFill>
                <a:ea typeface="Nirmala UI Semilight" panose="020B0402040204020203" pitchFamily="34" charset="0"/>
                <a:cs typeface="Nirmala UI Semilight" panose="020B0402040204020203" pitchFamily="34" charset="0"/>
              </a:rPr>
              <a:t>Also, your child’s teacher will be able to explain the standards for your child’s grade level.</a:t>
            </a:r>
          </a:p>
          <a:p>
            <a:pPr marL="301943" lvl="1" indent="0">
              <a:buNone/>
            </a:pPr>
            <a:endParaRPr lang="en-US" dirty="0">
              <a:solidFill>
                <a:schemeClr val="tx1"/>
              </a:solidFill>
            </a:endParaRPr>
          </a:p>
          <a:p>
            <a:pPr lvl="1"/>
            <a:endPar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3" name="Title 2">
            <a:extLst>
              <a:ext uri="{FF2B5EF4-FFF2-40B4-BE49-F238E27FC236}">
                <a16:creationId xmlns:a16="http://schemas.microsoft.com/office/drawing/2014/main" id="{C964CCD3-204D-46F1-9C86-09158526D4D4}"/>
              </a:ext>
            </a:extLst>
          </p:cNvPr>
          <p:cNvSpPr>
            <a:spLocks noGrp="1"/>
          </p:cNvSpPr>
          <p:nvPr>
            <p:ph type="title"/>
          </p:nvPr>
        </p:nvSpPr>
        <p:spPr/>
        <p:txBody>
          <a:bodyPr/>
          <a:lstStyle/>
          <a:p>
            <a:r>
              <a:rPr lang="en-US" dirty="0"/>
              <a:t>Florida Standards</a:t>
            </a:r>
          </a:p>
        </p:txBody>
      </p:sp>
      <p:pic>
        <p:nvPicPr>
          <p:cNvPr id="1026" name="Picture 2" descr="FL DOE Logo">
            <a:extLst>
              <a:ext uri="{FF2B5EF4-FFF2-40B4-BE49-F238E27FC236}">
                <a16:creationId xmlns:a16="http://schemas.microsoft.com/office/drawing/2014/main" id="{C2885CE3-6BD7-4D07-B2AB-B9EFA43AE70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5010" y="5662971"/>
            <a:ext cx="3238750" cy="92638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831310A-4F77-45A1-A536-F672050965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68542"/>
      </p:ext>
    </p:extLst>
  </p:cSld>
  <p:clrMapOvr>
    <a:masterClrMapping/>
  </p:clrMapOvr>
  <mc:AlternateContent xmlns:mc="http://schemas.openxmlformats.org/markup-compatibility/2006" xmlns:p14="http://schemas.microsoft.com/office/powerpoint/2010/main">
    <mc:Choice Requires="p14">
      <p:transition spd="slow" p14:dur="2000" advTm="12931"/>
    </mc:Choice>
    <mc:Fallback xmlns="">
      <p:transition spd="slow" advTm="12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largest federal assistance program for our nation’s schools.</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goal of Title I is a higher quality of education for every child. Its purpose is to address the academic needs of students and to assist them in meeting their state’s academic standards.</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millions of children in public elementary and secondary schools each year including eligible students in non-public schools.</a:t>
            </a:r>
          </a:p>
          <a:p>
            <a:endParaRPr lang="en-US" dirty="0"/>
          </a:p>
        </p:txBody>
      </p:sp>
      <p:sp>
        <p:nvSpPr>
          <p:cNvPr id="3" name="Title 2"/>
          <p:cNvSpPr>
            <a:spLocks noGrp="1"/>
          </p:cNvSpPr>
          <p:nvPr>
            <p:ph type="title"/>
          </p:nvPr>
        </p:nvSpPr>
        <p:spPr/>
        <p:txBody>
          <a:bodyPr/>
          <a:lstStyle/>
          <a:p>
            <a:r>
              <a:rPr lang="en-US" dirty="0"/>
              <a:t>About Title I</a:t>
            </a:r>
          </a:p>
        </p:txBody>
      </p:sp>
      <p:pic>
        <p:nvPicPr>
          <p:cNvPr id="5" name="Graphic 4" descr="Bank">
            <a:extLst>
              <a:ext uri="{FF2B5EF4-FFF2-40B4-BE49-F238E27FC236}">
                <a16:creationId xmlns:a16="http://schemas.microsoft.com/office/drawing/2014/main" id="{D00A19BB-551F-4CE4-BF47-145CBD97C6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7537" y="507492"/>
            <a:ext cx="914400" cy="914400"/>
          </a:xfrm>
          <a:prstGeom prst="rect">
            <a:avLst/>
          </a:prstGeom>
        </p:spPr>
      </p:pic>
      <p:pic>
        <p:nvPicPr>
          <p:cNvPr id="4" name="Audio 3">
            <a:hlinkClick r:id="" action="ppaction://media"/>
            <a:extLst>
              <a:ext uri="{FF2B5EF4-FFF2-40B4-BE49-F238E27FC236}">
                <a16:creationId xmlns:a16="http://schemas.microsoft.com/office/drawing/2014/main" id="{41299EF3-D995-4933-97FC-A48312006E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71637895"/>
      </p:ext>
    </p:extLst>
  </p:cSld>
  <p:clrMapOvr>
    <a:masterClrMapping/>
  </p:clrMapOvr>
  <mc:AlternateContent xmlns:mc="http://schemas.openxmlformats.org/markup-compatibility/2006">
    <mc:Choice xmlns:p14="http://schemas.microsoft.com/office/powerpoint/2010/main" Requires="p14">
      <p:transition spd="med" p14:dur="700" advTm="34260">
        <p:fade/>
      </p:transition>
    </mc:Choice>
    <mc:Fallback>
      <p:transition spd="med" advTm="34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3A2DF-49EA-4CB7-BD3E-065808202497}"/>
              </a:ext>
            </a:extLst>
          </p:cNvPr>
          <p:cNvSpPr>
            <a:spLocks noGrp="1"/>
          </p:cNvSpPr>
          <p:nvPr>
            <p:ph idx="1"/>
          </p:nvPr>
        </p:nvSpPr>
        <p:spPr>
          <a:xfrm>
            <a:off x="867833" y="2659425"/>
            <a:ext cx="7408333" cy="3450696"/>
          </a:xfrm>
        </p:spPr>
        <p:txBody>
          <a:bodyPr>
            <a:normAutofit lnSpcReduction="10000"/>
          </a:bodyPr>
          <a:lstStyle/>
          <a:p>
            <a:pPr marL="0" indent="0">
              <a:buNone/>
            </a:pPr>
            <a:r>
              <a:rPr lang="en-US" altLang="en-US" dirty="0">
                <a:solidFill>
                  <a:schemeClr val="tx1"/>
                </a:solidFill>
              </a:rPr>
              <a:t>Florida’s Standards form the framework of everything taught at school. </a:t>
            </a:r>
          </a:p>
          <a:p>
            <a:pPr marL="0" indent="0">
              <a:buNone/>
            </a:pPr>
            <a:endParaRPr lang="en-US" altLang="en-US" dirty="0">
              <a:solidFill>
                <a:schemeClr val="tx1"/>
              </a:solidFill>
            </a:endParaRPr>
          </a:p>
          <a:p>
            <a:pPr marL="0" indent="0">
              <a:buNone/>
            </a:pPr>
            <a:r>
              <a:rPr lang="en-US" altLang="en-US" dirty="0">
                <a:solidFill>
                  <a:schemeClr val="tx1"/>
                </a:solidFill>
              </a:rPr>
              <a:t>Curriculum </a:t>
            </a:r>
            <a:endParaRPr lang="en-US" altLang="en-US" dirty="0">
              <a:solidFill>
                <a:srgbClr val="FF0000"/>
              </a:solidFill>
            </a:endParaRPr>
          </a:p>
          <a:p>
            <a:pPr marL="0" indent="0">
              <a:buNone/>
            </a:pPr>
            <a:endParaRPr lang="en-US" altLang="en-US" dirty="0">
              <a:solidFill>
                <a:schemeClr val="tx1"/>
              </a:solidFill>
            </a:endParaRPr>
          </a:p>
          <a:p>
            <a:pPr lvl="1"/>
            <a:r>
              <a:rPr lang="en-US" altLang="en-US" dirty="0">
                <a:solidFill>
                  <a:schemeClr val="tx1"/>
                </a:solidFill>
              </a:rPr>
              <a:t>Reading – District ELA Modules</a:t>
            </a:r>
          </a:p>
          <a:p>
            <a:pPr lvl="1"/>
            <a:r>
              <a:rPr lang="en-US" altLang="en-US" dirty="0">
                <a:solidFill>
                  <a:schemeClr val="tx1"/>
                </a:solidFill>
              </a:rPr>
              <a:t>Mathematics – Classroom Mathematics</a:t>
            </a:r>
          </a:p>
          <a:p>
            <a:pPr lvl="1"/>
            <a:r>
              <a:rPr lang="en-US" altLang="en-US" dirty="0">
                <a:solidFill>
                  <a:schemeClr val="tx1"/>
                </a:solidFill>
              </a:rPr>
              <a:t>Writing – District Modules</a:t>
            </a:r>
          </a:p>
          <a:p>
            <a:pPr lvl="1"/>
            <a:r>
              <a:rPr lang="en-US" altLang="en-US" dirty="0">
                <a:solidFill>
                  <a:schemeClr val="tx1"/>
                </a:solidFill>
              </a:rPr>
              <a:t>Science – District Science Curriculum Resources</a:t>
            </a:r>
            <a:endParaRPr lang="en-US" dirty="0">
              <a:solidFill>
                <a:schemeClr val="tx1"/>
              </a:solidFill>
            </a:endParaRPr>
          </a:p>
          <a:p>
            <a:pPr marL="0" indent="0">
              <a:buNone/>
            </a:pPr>
            <a:endParaRPr lang="en-US" dirty="0"/>
          </a:p>
          <a:p>
            <a:endParaRPr lang="en-US" dirty="0"/>
          </a:p>
        </p:txBody>
      </p:sp>
      <p:sp>
        <p:nvSpPr>
          <p:cNvPr id="3" name="Title 2">
            <a:extLst>
              <a:ext uri="{FF2B5EF4-FFF2-40B4-BE49-F238E27FC236}">
                <a16:creationId xmlns:a16="http://schemas.microsoft.com/office/drawing/2014/main" id="{DEB8B949-4606-4387-A088-DC4201E9B5AA}"/>
              </a:ext>
            </a:extLst>
          </p:cNvPr>
          <p:cNvSpPr>
            <a:spLocks noGrp="1"/>
          </p:cNvSpPr>
          <p:nvPr>
            <p:ph type="title"/>
          </p:nvPr>
        </p:nvSpPr>
        <p:spPr/>
        <p:txBody>
          <a:bodyPr/>
          <a:lstStyle/>
          <a:p>
            <a:r>
              <a:rPr lang="en-US" dirty="0"/>
              <a:t>School’s Curriculum</a:t>
            </a:r>
          </a:p>
        </p:txBody>
      </p:sp>
      <p:pic>
        <p:nvPicPr>
          <p:cNvPr id="5" name="Graphic 4" descr="Books">
            <a:extLst>
              <a:ext uri="{FF2B5EF4-FFF2-40B4-BE49-F238E27FC236}">
                <a16:creationId xmlns:a16="http://schemas.microsoft.com/office/drawing/2014/main" id="{A7283576-5785-4367-A7F5-93BF063F22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632" y="573505"/>
            <a:ext cx="914400" cy="914400"/>
          </a:xfrm>
          <a:prstGeom prst="rect">
            <a:avLst/>
          </a:prstGeom>
        </p:spPr>
      </p:pic>
    </p:spTree>
    <p:extLst>
      <p:ext uri="{BB962C8B-B14F-4D97-AF65-F5344CB8AC3E}">
        <p14:creationId xmlns:p14="http://schemas.microsoft.com/office/powerpoint/2010/main" val="56742427"/>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D1C9FE-2E7C-4901-A8EE-8F66BEC2D492}"/>
              </a:ext>
            </a:extLst>
          </p:cNvPr>
          <p:cNvSpPr>
            <a:spLocks noGrp="1"/>
          </p:cNvSpPr>
          <p:nvPr>
            <p:ph idx="1"/>
          </p:nvPr>
        </p:nvSpPr>
        <p:spPr>
          <a:xfrm>
            <a:off x="228601" y="2057400"/>
            <a:ext cx="8686800" cy="4068763"/>
          </a:xfrm>
        </p:spPr>
        <p:txBody>
          <a:bodyPr/>
          <a:lstStyle/>
          <a:p>
            <a:r>
              <a:rPr lang="en-US" dirty="0">
                <a:solidFill>
                  <a:schemeClr val="tx1"/>
                </a:solidFill>
              </a:rPr>
              <a:t>Fall Assessment- </a:t>
            </a:r>
          </a:p>
          <a:p>
            <a:pPr marL="0" indent="0">
              <a:buNone/>
            </a:pPr>
            <a:r>
              <a:rPr lang="en-US" dirty="0">
                <a:solidFill>
                  <a:schemeClr val="tx1"/>
                </a:solidFill>
              </a:rPr>
              <a:t>	</a:t>
            </a:r>
            <a:r>
              <a:rPr lang="en-US" sz="1800" dirty="0">
                <a:solidFill>
                  <a:schemeClr val="tx1"/>
                </a:solidFill>
              </a:rPr>
              <a:t>FLKRS (Florida Kindergarten Readiness Assessment)</a:t>
            </a:r>
          </a:p>
          <a:p>
            <a:pPr marL="0" indent="0">
              <a:buNone/>
            </a:pPr>
            <a:r>
              <a:rPr lang="en-US" sz="1800" dirty="0">
                <a:solidFill>
                  <a:schemeClr val="tx1"/>
                </a:solidFill>
              </a:rPr>
              <a:t>	August 24</a:t>
            </a:r>
            <a:r>
              <a:rPr lang="en-US" sz="1800" baseline="30000" dirty="0">
                <a:solidFill>
                  <a:schemeClr val="tx1"/>
                </a:solidFill>
              </a:rPr>
              <a:t>th</a:t>
            </a:r>
            <a:r>
              <a:rPr lang="en-US" sz="1800" dirty="0">
                <a:solidFill>
                  <a:schemeClr val="tx1"/>
                </a:solidFill>
              </a:rPr>
              <a:t> – October 5</a:t>
            </a:r>
            <a:r>
              <a:rPr lang="en-US" sz="1800" baseline="30000" dirty="0">
                <a:solidFill>
                  <a:schemeClr val="tx1"/>
                </a:solidFill>
              </a:rPr>
              <a:t>th</a:t>
            </a:r>
            <a:r>
              <a:rPr lang="en-US" sz="1800" dirty="0">
                <a:solidFill>
                  <a:schemeClr val="tx1"/>
                </a:solidFill>
              </a:rPr>
              <a:t> </a:t>
            </a:r>
          </a:p>
          <a:p>
            <a:pPr marL="0" indent="0">
              <a:buNone/>
            </a:pPr>
            <a:endParaRPr lang="en-US" sz="1800" dirty="0">
              <a:solidFill>
                <a:schemeClr val="tx1"/>
              </a:solidFill>
            </a:endParaRPr>
          </a:p>
          <a:p>
            <a:r>
              <a:rPr lang="en-US" dirty="0">
                <a:solidFill>
                  <a:schemeClr val="tx1"/>
                </a:solidFill>
              </a:rPr>
              <a:t>Spring Assessments- </a:t>
            </a:r>
          </a:p>
          <a:p>
            <a:pPr marL="0" indent="0">
              <a:buNone/>
            </a:pPr>
            <a:r>
              <a:rPr lang="en-US" dirty="0">
                <a:solidFill>
                  <a:schemeClr val="tx1"/>
                </a:solidFill>
              </a:rPr>
              <a:t>	</a:t>
            </a:r>
            <a:r>
              <a:rPr lang="en-US" sz="1800" dirty="0">
                <a:solidFill>
                  <a:schemeClr val="tx1"/>
                </a:solidFill>
              </a:rPr>
              <a:t>3</a:t>
            </a:r>
            <a:r>
              <a:rPr lang="en-US" sz="1800" baseline="30000" dirty="0">
                <a:solidFill>
                  <a:schemeClr val="tx1"/>
                </a:solidFill>
              </a:rPr>
              <a:t>rd</a:t>
            </a:r>
            <a:r>
              <a:rPr lang="en-US" sz="1800" dirty="0">
                <a:solidFill>
                  <a:schemeClr val="tx1"/>
                </a:solidFill>
              </a:rPr>
              <a:t> Grade Reading – April 5-16</a:t>
            </a:r>
            <a:r>
              <a:rPr lang="en-US" sz="1800" baseline="30000" dirty="0">
                <a:solidFill>
                  <a:schemeClr val="tx1"/>
                </a:solidFill>
              </a:rPr>
              <a:t>th</a:t>
            </a:r>
            <a:r>
              <a:rPr lang="en-US" sz="1800" dirty="0">
                <a:solidFill>
                  <a:schemeClr val="tx1"/>
                </a:solidFill>
              </a:rPr>
              <a:t> </a:t>
            </a:r>
          </a:p>
          <a:p>
            <a:pPr marL="0" indent="0">
              <a:buNone/>
            </a:pPr>
            <a:r>
              <a:rPr lang="en-US" sz="1800" dirty="0">
                <a:solidFill>
                  <a:schemeClr val="tx1"/>
                </a:solidFill>
              </a:rPr>
              <a:t>	4</a:t>
            </a:r>
            <a:r>
              <a:rPr lang="en-US" sz="1800" baseline="30000" dirty="0">
                <a:solidFill>
                  <a:schemeClr val="tx1"/>
                </a:solidFill>
              </a:rPr>
              <a:t>th</a:t>
            </a:r>
            <a:r>
              <a:rPr lang="en-US" sz="1800" dirty="0">
                <a:solidFill>
                  <a:schemeClr val="tx1"/>
                </a:solidFill>
              </a:rPr>
              <a:t> &amp; 5</a:t>
            </a:r>
            <a:r>
              <a:rPr lang="en-US" sz="1800" baseline="30000" dirty="0">
                <a:solidFill>
                  <a:schemeClr val="tx1"/>
                </a:solidFill>
              </a:rPr>
              <a:t>th</a:t>
            </a:r>
            <a:r>
              <a:rPr lang="en-US" sz="1800" dirty="0">
                <a:solidFill>
                  <a:schemeClr val="tx1"/>
                </a:solidFill>
              </a:rPr>
              <a:t> Grade Writing – April 5</a:t>
            </a:r>
            <a:r>
              <a:rPr lang="en-US" sz="1800" baseline="30000" dirty="0">
                <a:solidFill>
                  <a:schemeClr val="tx1"/>
                </a:solidFill>
              </a:rPr>
              <a:t>th</a:t>
            </a:r>
            <a:r>
              <a:rPr lang="en-US" sz="1800" dirty="0">
                <a:solidFill>
                  <a:schemeClr val="tx1"/>
                </a:solidFill>
              </a:rPr>
              <a:t> -16</a:t>
            </a:r>
            <a:r>
              <a:rPr lang="en-US" sz="1800" baseline="30000" dirty="0">
                <a:solidFill>
                  <a:schemeClr val="tx1"/>
                </a:solidFill>
              </a:rPr>
              <a:t>th</a:t>
            </a:r>
            <a:r>
              <a:rPr lang="en-US" sz="1800" dirty="0">
                <a:solidFill>
                  <a:schemeClr val="tx1"/>
                </a:solidFill>
              </a:rPr>
              <a:t> </a:t>
            </a:r>
          </a:p>
          <a:p>
            <a:pPr marL="0" indent="0">
              <a:buNone/>
            </a:pPr>
            <a:r>
              <a:rPr lang="en-US" sz="1800" dirty="0">
                <a:solidFill>
                  <a:schemeClr val="tx1"/>
                </a:solidFill>
              </a:rPr>
              <a:t>	4</a:t>
            </a:r>
            <a:r>
              <a:rPr lang="en-US" sz="1800" baseline="30000" dirty="0">
                <a:solidFill>
                  <a:schemeClr val="tx1"/>
                </a:solidFill>
              </a:rPr>
              <a:t>th</a:t>
            </a:r>
            <a:r>
              <a:rPr lang="en-US" sz="1800" dirty="0">
                <a:solidFill>
                  <a:schemeClr val="tx1"/>
                </a:solidFill>
              </a:rPr>
              <a:t> &amp;  5</a:t>
            </a:r>
            <a:r>
              <a:rPr lang="en-US" sz="1800" baseline="30000" dirty="0">
                <a:solidFill>
                  <a:schemeClr val="tx1"/>
                </a:solidFill>
              </a:rPr>
              <a:t>th</a:t>
            </a:r>
            <a:r>
              <a:rPr lang="en-US" sz="1800" dirty="0">
                <a:solidFill>
                  <a:schemeClr val="tx1"/>
                </a:solidFill>
              </a:rPr>
              <a:t> Grade Reading- May 3</a:t>
            </a:r>
            <a:r>
              <a:rPr lang="en-US" sz="1800" baseline="30000" dirty="0">
                <a:solidFill>
                  <a:schemeClr val="tx1"/>
                </a:solidFill>
              </a:rPr>
              <a:t>rd</a:t>
            </a:r>
            <a:r>
              <a:rPr lang="en-US" sz="1800" dirty="0">
                <a:solidFill>
                  <a:schemeClr val="tx1"/>
                </a:solidFill>
              </a:rPr>
              <a:t> -14</a:t>
            </a:r>
            <a:r>
              <a:rPr lang="en-US" sz="1800" baseline="30000" dirty="0">
                <a:solidFill>
                  <a:schemeClr val="tx1"/>
                </a:solidFill>
              </a:rPr>
              <a:t>th</a:t>
            </a:r>
            <a:r>
              <a:rPr lang="en-US" sz="1800" dirty="0">
                <a:solidFill>
                  <a:schemeClr val="tx1"/>
                </a:solidFill>
              </a:rPr>
              <a:t> </a:t>
            </a:r>
          </a:p>
          <a:p>
            <a:pPr marL="0" indent="0">
              <a:buNone/>
            </a:pPr>
            <a:r>
              <a:rPr lang="en-US" sz="1800" dirty="0">
                <a:solidFill>
                  <a:schemeClr val="tx1"/>
                </a:solidFill>
              </a:rPr>
              <a:t>	3</a:t>
            </a:r>
            <a:r>
              <a:rPr lang="en-US" sz="1800" baseline="30000" dirty="0">
                <a:solidFill>
                  <a:schemeClr val="tx1"/>
                </a:solidFill>
              </a:rPr>
              <a:t>rd</a:t>
            </a:r>
            <a:r>
              <a:rPr lang="en-US" sz="1800" dirty="0">
                <a:solidFill>
                  <a:schemeClr val="tx1"/>
                </a:solidFill>
              </a:rPr>
              <a:t>, 4</a:t>
            </a:r>
            <a:r>
              <a:rPr lang="en-US" sz="1800" baseline="30000" dirty="0">
                <a:solidFill>
                  <a:schemeClr val="tx1"/>
                </a:solidFill>
              </a:rPr>
              <a:t>th</a:t>
            </a:r>
            <a:r>
              <a:rPr lang="en-US" sz="1800" dirty="0">
                <a:solidFill>
                  <a:schemeClr val="tx1"/>
                </a:solidFill>
              </a:rPr>
              <a:t> , &amp; 5</a:t>
            </a:r>
            <a:r>
              <a:rPr lang="en-US" sz="1800" baseline="30000" dirty="0">
                <a:solidFill>
                  <a:schemeClr val="tx1"/>
                </a:solidFill>
              </a:rPr>
              <a:t>th</a:t>
            </a:r>
            <a:r>
              <a:rPr lang="en-US" sz="1800" dirty="0">
                <a:solidFill>
                  <a:schemeClr val="tx1"/>
                </a:solidFill>
              </a:rPr>
              <a:t> Mathematics – May 3</a:t>
            </a:r>
            <a:r>
              <a:rPr lang="en-US" sz="1800" baseline="30000" dirty="0">
                <a:solidFill>
                  <a:schemeClr val="tx1"/>
                </a:solidFill>
              </a:rPr>
              <a:t>rd</a:t>
            </a:r>
            <a:r>
              <a:rPr lang="en-US" sz="1800" dirty="0">
                <a:solidFill>
                  <a:schemeClr val="tx1"/>
                </a:solidFill>
              </a:rPr>
              <a:t> – 14</a:t>
            </a:r>
            <a:r>
              <a:rPr lang="en-US" sz="1800" baseline="30000" dirty="0">
                <a:solidFill>
                  <a:schemeClr val="tx1"/>
                </a:solidFill>
              </a:rPr>
              <a:t>th</a:t>
            </a:r>
            <a:r>
              <a:rPr lang="en-US" sz="1800" dirty="0">
                <a:solidFill>
                  <a:schemeClr val="tx1"/>
                </a:solidFill>
              </a:rPr>
              <a:t> </a:t>
            </a:r>
          </a:p>
          <a:p>
            <a:pPr marL="0" indent="0">
              <a:buNone/>
            </a:pPr>
            <a:r>
              <a:rPr lang="en-US" sz="1800" dirty="0">
                <a:solidFill>
                  <a:schemeClr val="tx1"/>
                </a:solidFill>
              </a:rPr>
              <a:t>	Science Grs 5 and 8 – May 10</a:t>
            </a:r>
            <a:r>
              <a:rPr lang="en-US" sz="1800" baseline="30000" dirty="0">
                <a:solidFill>
                  <a:schemeClr val="tx1"/>
                </a:solidFill>
              </a:rPr>
              <a:t>th</a:t>
            </a:r>
            <a:r>
              <a:rPr lang="en-US" sz="1800" dirty="0">
                <a:solidFill>
                  <a:schemeClr val="tx1"/>
                </a:solidFill>
              </a:rPr>
              <a:t> – 21</a:t>
            </a:r>
            <a:r>
              <a:rPr lang="en-US" sz="1800" baseline="30000" dirty="0">
                <a:solidFill>
                  <a:schemeClr val="tx1"/>
                </a:solidFill>
              </a:rPr>
              <a:t>st</a:t>
            </a:r>
            <a:r>
              <a:rPr lang="en-US" sz="1800" dirty="0">
                <a:solidFill>
                  <a:schemeClr val="tx1"/>
                </a:solidFill>
              </a:rPr>
              <a:t> </a:t>
            </a:r>
          </a:p>
        </p:txBody>
      </p:sp>
      <p:sp>
        <p:nvSpPr>
          <p:cNvPr id="3" name="Title 2">
            <a:extLst>
              <a:ext uri="{FF2B5EF4-FFF2-40B4-BE49-F238E27FC236}">
                <a16:creationId xmlns:a16="http://schemas.microsoft.com/office/drawing/2014/main" id="{714782BC-D5D8-4A05-B9F3-C0D05A62501C}"/>
              </a:ext>
            </a:extLst>
          </p:cNvPr>
          <p:cNvSpPr>
            <a:spLocks noGrp="1"/>
          </p:cNvSpPr>
          <p:nvPr>
            <p:ph type="title"/>
          </p:nvPr>
        </p:nvSpPr>
        <p:spPr/>
        <p:txBody>
          <a:bodyPr>
            <a:normAutofit fontScale="90000"/>
          </a:bodyPr>
          <a:lstStyle/>
          <a:p>
            <a:r>
              <a:rPr lang="en-US" altLang="en-US" dirty="0"/>
              <a:t>Florida Standards Assessment</a:t>
            </a:r>
            <a:br>
              <a:rPr lang="en-US" altLang="en-US" dirty="0"/>
            </a:br>
            <a:r>
              <a:rPr lang="en-US" altLang="en-US" dirty="0"/>
              <a:t>(FSA)</a:t>
            </a:r>
            <a:endParaRPr lang="en-US" dirty="0"/>
          </a:p>
        </p:txBody>
      </p:sp>
    </p:spTree>
    <p:extLst>
      <p:ext uri="{BB962C8B-B14F-4D97-AF65-F5344CB8AC3E}">
        <p14:creationId xmlns:p14="http://schemas.microsoft.com/office/powerpoint/2010/main" val="1891713076"/>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807898" y="3000766"/>
            <a:ext cx="7408333" cy="2947291"/>
          </a:xfrm>
        </p:spPr>
        <p:txBody>
          <a:bodyPr>
            <a:normAutofit/>
          </a:bodyPr>
          <a:lstStyle/>
          <a:p>
            <a:pPr marL="0" indent="0">
              <a:buNone/>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a:t>
            </a: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dirty="0">
                <a:hlinkClick r:id="rId3"/>
              </a:rPr>
              <a:t>http://www.fldoe.org/standardsreview/</a:t>
            </a:r>
            <a:endParaRPr lang="en-US" dirty="0"/>
          </a:p>
          <a:p>
            <a:endParaRPr lang="en-US" dirty="0"/>
          </a:p>
          <a:p>
            <a:endParaRPr lang="en-US" dirty="0"/>
          </a:p>
        </p:txBody>
      </p:sp>
      <p:sp>
        <p:nvSpPr>
          <p:cNvPr id="3" name="Title 2">
            <a:extLst>
              <a:ext uri="{FF2B5EF4-FFF2-40B4-BE49-F238E27FC236}">
                <a16:creationId xmlns:a16="http://schemas.microsoft.com/office/drawing/2014/main" id="{DFEFD7C6-C595-4260-B5E5-17334A7999CB}"/>
              </a:ext>
            </a:extLst>
          </p:cNvPr>
          <p:cNvSpPr>
            <a:spLocks noGrp="1"/>
          </p:cNvSpPr>
          <p:nvPr>
            <p:ph type="title"/>
          </p:nvPr>
        </p:nvSpPr>
        <p:spPr/>
        <p:txBody>
          <a:bodyPr/>
          <a:lstStyle/>
          <a:p>
            <a:endParaRPr lang="en-US" dirty="0"/>
          </a:p>
        </p:txBody>
      </p:sp>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4000" cy="22462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760F21-CCCD-46F5-8652-0D0BB41923E7}"/>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541189">
            <a:off x="412270" y="962913"/>
            <a:ext cx="2909471" cy="1512113"/>
          </a:xfrm>
          <a:prstGeom prst="rect">
            <a:avLst/>
          </a:prstGeom>
        </p:spPr>
      </p:pic>
    </p:spTree>
    <p:extLst>
      <p:ext uri="{BB962C8B-B14F-4D97-AF65-F5344CB8AC3E}">
        <p14:creationId xmlns:p14="http://schemas.microsoft.com/office/powerpoint/2010/main" val="1436533489"/>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EFD7C6-C595-4260-B5E5-17334A7999CB}"/>
              </a:ext>
            </a:extLst>
          </p:cNvPr>
          <p:cNvSpPr>
            <a:spLocks noGrp="1"/>
          </p:cNvSpPr>
          <p:nvPr>
            <p:ph type="title"/>
          </p:nvPr>
        </p:nvSpPr>
        <p:spPr/>
        <p:txBody>
          <a:bodyPr/>
          <a:lstStyle/>
          <a:p>
            <a:endParaRPr lang="en-US" dirty="0"/>
          </a:p>
        </p:txBody>
      </p:sp>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224627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675CE684-CBBA-497B-89A5-E836D56A85E9}"/>
              </a:ext>
            </a:extLst>
          </p:cNvPr>
          <p:cNvPicPr>
            <a:picLocks noGrp="1" noChangeAspect="1"/>
          </p:cNvPicPr>
          <p:nvPr>
            <p:ph idx="1"/>
          </p:nvPr>
        </p:nvPicPr>
        <p:blipFill>
          <a:blip r:embed="rId4"/>
          <a:stretch>
            <a:fillRect/>
          </a:stretch>
        </p:blipFill>
        <p:spPr>
          <a:xfrm>
            <a:off x="1147011" y="2498474"/>
            <a:ext cx="7098631" cy="3830136"/>
          </a:xfrm>
          <a:prstGeom prst="rect">
            <a:avLst/>
          </a:prstGeom>
        </p:spPr>
      </p:pic>
      <p:pic>
        <p:nvPicPr>
          <p:cNvPr id="9" name="Picture 8">
            <a:extLst>
              <a:ext uri="{FF2B5EF4-FFF2-40B4-BE49-F238E27FC236}">
                <a16:creationId xmlns:a16="http://schemas.microsoft.com/office/drawing/2014/main" id="{ECF61EAA-E24D-4AA6-A14F-A84BF91FE75D}"/>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541189">
            <a:off x="356122" y="834999"/>
            <a:ext cx="2909471" cy="1512113"/>
          </a:xfrm>
          <a:prstGeom prst="rect">
            <a:avLst/>
          </a:prstGeom>
        </p:spPr>
      </p:pic>
    </p:spTree>
    <p:extLst>
      <p:ext uri="{BB962C8B-B14F-4D97-AF65-F5344CB8AC3E}">
        <p14:creationId xmlns:p14="http://schemas.microsoft.com/office/powerpoint/2010/main" val="2963212551"/>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82C7-75D2-4AE2-8A90-40A12D5F6B5F}"/>
              </a:ext>
            </a:extLst>
          </p:cNvPr>
          <p:cNvSpPr>
            <a:spLocks noGrp="1"/>
          </p:cNvSpPr>
          <p:nvPr>
            <p:ph type="title"/>
          </p:nvPr>
        </p:nvSpPr>
        <p:spPr/>
        <p:txBody>
          <a:bodyPr>
            <a:normAutofit fontScale="90000"/>
          </a:bodyPr>
          <a:lstStyle/>
          <a:p>
            <a:r>
              <a:rPr lang="en-US" altLang="en-US" dirty="0"/>
              <a:t>  We need your help!</a:t>
            </a:r>
            <a:br>
              <a:rPr lang="en-US" altLang="en-US" dirty="0"/>
            </a:br>
            <a:r>
              <a:rPr lang="en-US" altLang="en-US" dirty="0"/>
              <a:t>  Active Parent Involvement</a:t>
            </a:r>
            <a:endParaRPr lang="en-US" dirty="0"/>
          </a:p>
        </p:txBody>
      </p:sp>
      <p:sp>
        <p:nvSpPr>
          <p:cNvPr id="3" name="Content Placeholder 2">
            <a:extLst>
              <a:ext uri="{FF2B5EF4-FFF2-40B4-BE49-F238E27FC236}">
                <a16:creationId xmlns:a16="http://schemas.microsoft.com/office/drawing/2014/main" id="{948B8720-2C7B-4748-9684-071C344CDECB}"/>
              </a:ext>
            </a:extLst>
          </p:cNvPr>
          <p:cNvSpPr>
            <a:spLocks noGrp="1"/>
          </p:cNvSpPr>
          <p:nvPr>
            <p:ph sz="quarter" idx="13"/>
          </p:nvPr>
        </p:nvSpPr>
        <p:spPr/>
        <p:txBody>
          <a:bodyPr>
            <a:normAutofit/>
          </a:bodyPr>
          <a:lstStyle/>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Share a love of learning</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Read to and with your child</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Review the Compact throughout the year</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Keep Portal info up to date</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Volunteer</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Participate in giving your input for our SIP, PFEP, and budget</a:t>
            </a:r>
          </a:p>
          <a:p>
            <a:endParaRPr lang="en-US" dirty="0"/>
          </a:p>
        </p:txBody>
      </p:sp>
      <p:sp>
        <p:nvSpPr>
          <p:cNvPr id="4" name="Content Placeholder 3">
            <a:extLst>
              <a:ext uri="{FF2B5EF4-FFF2-40B4-BE49-F238E27FC236}">
                <a16:creationId xmlns:a16="http://schemas.microsoft.com/office/drawing/2014/main" id="{F638293F-6C66-4A73-A4D4-EF076B829E15}"/>
              </a:ext>
            </a:extLst>
          </p:cNvPr>
          <p:cNvSpPr>
            <a:spLocks noGrp="1"/>
          </p:cNvSpPr>
          <p:nvPr>
            <p:ph sz="quarter" idx="14"/>
          </p:nvPr>
        </p:nvSpPr>
        <p:spPr/>
        <p:txBody>
          <a:bodyPr>
            <a:normAutofit/>
          </a:bodyPr>
          <a:lstStyle/>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Show interest in your child’s school day</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Ask her/him questions</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Check homework</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Praise their efforts </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Encourage good study habits </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Communicate with the   teachers and other staff</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Virtually or in-person attend events</a:t>
            </a:r>
          </a:p>
          <a:p>
            <a:endParaRPr lang="en-US" dirty="0"/>
          </a:p>
        </p:txBody>
      </p:sp>
      <p:pic>
        <p:nvPicPr>
          <p:cNvPr id="6" name="Graphic 5" descr="Family with two children">
            <a:extLst>
              <a:ext uri="{FF2B5EF4-FFF2-40B4-BE49-F238E27FC236}">
                <a16:creationId xmlns:a16="http://schemas.microsoft.com/office/drawing/2014/main" id="{0D1D94D2-86A7-4979-B4D0-AD62796BC4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655" y="507492"/>
            <a:ext cx="914400" cy="914400"/>
          </a:xfrm>
          <a:prstGeom prst="rect">
            <a:avLst/>
          </a:prstGeom>
        </p:spPr>
      </p:pic>
    </p:spTree>
    <p:extLst>
      <p:ext uri="{BB962C8B-B14F-4D97-AF65-F5344CB8AC3E}">
        <p14:creationId xmlns:p14="http://schemas.microsoft.com/office/powerpoint/2010/main" val="2316978341"/>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82C7-75D2-4AE2-8A90-40A12D5F6B5F}"/>
              </a:ext>
            </a:extLst>
          </p:cNvPr>
          <p:cNvSpPr>
            <a:spLocks noGrp="1"/>
          </p:cNvSpPr>
          <p:nvPr>
            <p:ph type="title"/>
          </p:nvPr>
        </p:nvSpPr>
        <p:spPr/>
        <p:txBody>
          <a:bodyPr>
            <a:normAutofit/>
          </a:bodyPr>
          <a:lstStyle/>
          <a:p>
            <a:r>
              <a:rPr lang="en-US" altLang="en-US" dirty="0"/>
              <a:t>  </a:t>
            </a:r>
            <a:r>
              <a:rPr lang="en-US" altLang="en-US" sz="2800" dirty="0"/>
              <a:t>Working Together for Student Success</a:t>
            </a:r>
            <a:endParaRPr lang="en-US" sz="2800" dirty="0"/>
          </a:p>
        </p:txBody>
      </p:sp>
      <p:sp>
        <p:nvSpPr>
          <p:cNvPr id="3" name="Content Placeholder 2">
            <a:extLst>
              <a:ext uri="{FF2B5EF4-FFF2-40B4-BE49-F238E27FC236}">
                <a16:creationId xmlns:a16="http://schemas.microsoft.com/office/drawing/2014/main" id="{948B8720-2C7B-4748-9684-071C344CDECB}"/>
              </a:ext>
            </a:extLst>
          </p:cNvPr>
          <p:cNvSpPr>
            <a:spLocks noGrp="1"/>
          </p:cNvSpPr>
          <p:nvPr>
            <p:ph sz="quarter" idx="13"/>
          </p:nvPr>
        </p:nvSpPr>
        <p:spPr>
          <a:xfrm>
            <a:off x="2660904" y="2775445"/>
            <a:ext cx="3822192" cy="1716344"/>
          </a:xfrm>
        </p:spPr>
        <p:txBody>
          <a:bodyPr>
            <a:normAutofit fontScale="92500" lnSpcReduction="10000"/>
          </a:bodyPr>
          <a:lstStyle/>
          <a:p>
            <a:pPr marL="0" indent="0">
              <a:lnSpc>
                <a:spcPct val="90000"/>
              </a:lnSpc>
              <a:buNone/>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join us virtually or in-person…</a:t>
            </a:r>
          </a:p>
          <a:p>
            <a:pPr>
              <a:lnSpc>
                <a:spcPct val="90000"/>
              </a:lnSpc>
            </a:pPr>
            <a:endPar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lnSpc>
                <a:spcPct val="90000"/>
              </a:lnSpc>
              <a:buNone/>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Advisory Council (SAC) meets virtually the 2</a:t>
            </a:r>
            <a:r>
              <a:rPr lang="en-US" altLang="en-US" sz="2000" baseline="30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nd</a:t>
            </a: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Monday of each month from 5:30PM-6:00PM</a:t>
            </a:r>
          </a:p>
          <a:p>
            <a:endParaRPr lang="en-US" dirty="0"/>
          </a:p>
        </p:txBody>
      </p:sp>
      <p:pic>
        <p:nvPicPr>
          <p:cNvPr id="6" name="Graphic 5" descr="Family with two children">
            <a:extLst>
              <a:ext uri="{FF2B5EF4-FFF2-40B4-BE49-F238E27FC236}">
                <a16:creationId xmlns:a16="http://schemas.microsoft.com/office/drawing/2014/main" id="{0D1D94D2-86A7-4979-B4D0-AD62796BC4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655" y="507492"/>
            <a:ext cx="914400" cy="914400"/>
          </a:xfrm>
          <a:prstGeom prst="rect">
            <a:avLst/>
          </a:prstGeom>
        </p:spPr>
      </p:pic>
      <p:pic>
        <p:nvPicPr>
          <p:cNvPr id="9" name="Picture 8">
            <a:extLst>
              <a:ext uri="{FF2B5EF4-FFF2-40B4-BE49-F238E27FC236}">
                <a16:creationId xmlns:a16="http://schemas.microsoft.com/office/drawing/2014/main" id="{2DD1D214-84E5-4BD3-B94D-D6004323C165}"/>
              </a:ext>
            </a:extLst>
          </p:cNvPr>
          <p:cNvPicPr>
            <a:picLocks noChangeAspect="1"/>
          </p:cNvPicPr>
          <p:nvPr/>
        </p:nvPicPr>
        <p:blipFill>
          <a:blip r:embed="rId4" cstate="email">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20268">
            <a:off x="6502898" y="4614271"/>
            <a:ext cx="1815698" cy="1815698"/>
          </a:xfrm>
          <a:prstGeom prst="rect">
            <a:avLst/>
          </a:prstGeom>
        </p:spPr>
      </p:pic>
    </p:spTree>
    <p:extLst>
      <p:ext uri="{BB962C8B-B14F-4D97-AF65-F5344CB8AC3E}">
        <p14:creationId xmlns:p14="http://schemas.microsoft.com/office/powerpoint/2010/main" val="3105949049"/>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EE7-CA97-4222-A970-7F620AB0F4CA}"/>
              </a:ext>
            </a:extLst>
          </p:cNvPr>
          <p:cNvSpPr>
            <a:spLocks noGrp="1"/>
          </p:cNvSpPr>
          <p:nvPr>
            <p:ph type="title"/>
          </p:nvPr>
        </p:nvSpPr>
        <p:spPr/>
        <p:txBody>
          <a:bodyPr/>
          <a:lstStyle/>
          <a:p>
            <a:r>
              <a:rPr lang="en-US" dirty="0"/>
              <a:t>Additional Resources</a:t>
            </a:r>
          </a:p>
        </p:txBody>
      </p:sp>
      <p:pic>
        <p:nvPicPr>
          <p:cNvPr id="2050" name="Picture 2" descr="Get Engaged logo ">
            <a:extLst>
              <a:ext uri="{FF2B5EF4-FFF2-40B4-BE49-F238E27FC236}">
                <a16:creationId xmlns:a16="http://schemas.microsoft.com/office/drawing/2014/main" id="{2EF341C3-21FF-4C8D-8692-DBC8EA4B77F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83637" y="5038457"/>
            <a:ext cx="2934406" cy="15963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F223425-A455-4411-A50A-36506BD81B6B}"/>
              </a:ext>
            </a:extLst>
          </p:cNvPr>
          <p:cNvSpPr txBox="1"/>
          <p:nvPr/>
        </p:nvSpPr>
        <p:spPr>
          <a:xfrm>
            <a:off x="735174" y="2223386"/>
            <a:ext cx="4628147" cy="4462760"/>
          </a:xfrm>
          <a:prstGeom prst="rect">
            <a:avLst/>
          </a:prstGeom>
          <a:noFill/>
        </p:spPr>
        <p:txBody>
          <a:bodyPr wrap="square" rtlCol="0">
            <a:spAutoFit/>
          </a:bodyPr>
          <a:lstStyle/>
          <a:p>
            <a:r>
              <a:rPr lang="en-US" sz="1400" b="1" dirty="0">
                <a:solidFill>
                  <a:srgbClr val="032B5B"/>
                </a:solidFill>
                <a:latin typeface="Open Sans Condensed"/>
              </a:rPr>
              <a:t>Title I Parent &amp; Family Coordinator – Amy Brown</a:t>
            </a:r>
          </a:p>
          <a:p>
            <a:r>
              <a:rPr lang="en-US" sz="1400" dirty="0">
                <a:solidFill>
                  <a:srgbClr val="032B5B"/>
                </a:solidFill>
                <a:latin typeface="Open Sans Condensed"/>
                <a:hlinkClick r:id="rId3"/>
              </a:rPr>
              <a:t>dodgeam@pcsb.org</a:t>
            </a:r>
            <a:endParaRPr lang="en-US" sz="1400" dirty="0">
              <a:solidFill>
                <a:srgbClr val="032B5B"/>
              </a:solidFill>
              <a:latin typeface="Open Sans Condensed"/>
            </a:endParaRPr>
          </a:p>
          <a:p>
            <a:endParaRPr lang="en-US" sz="1400" b="1" dirty="0">
              <a:solidFill>
                <a:srgbClr val="032B5B"/>
              </a:solidFill>
              <a:latin typeface="Open Sans Condensed"/>
            </a:endParaRPr>
          </a:p>
          <a:p>
            <a:r>
              <a:rPr lang="en-US" sz="1400" b="1" dirty="0">
                <a:solidFill>
                  <a:srgbClr val="032B5B"/>
                </a:solidFill>
                <a:latin typeface="Open Sans Condensed"/>
              </a:rPr>
              <a:t>Learning at Home Family Resources - </a:t>
            </a:r>
            <a:r>
              <a:rPr lang="en-US" sz="1400" u="sng" dirty="0">
                <a:hlinkClick r:id="rId4"/>
              </a:rPr>
              <a:t>https://www.pcsb.org/Page/32836</a:t>
            </a:r>
            <a:endParaRPr lang="en-US" sz="1400" u="sng" dirty="0"/>
          </a:p>
          <a:p>
            <a:endParaRPr lang="en-US" sz="1400" b="1" dirty="0">
              <a:solidFill>
                <a:srgbClr val="032B5B"/>
              </a:solidFill>
              <a:latin typeface="Open Sans Condensed"/>
            </a:endParaRPr>
          </a:p>
          <a:p>
            <a:r>
              <a:rPr lang="en-US" sz="1400" b="1" dirty="0">
                <a:solidFill>
                  <a:srgbClr val="032B5B"/>
                </a:solidFill>
                <a:latin typeface="Open Sans Condensed"/>
              </a:rPr>
              <a:t>Volunteer in a Pinellas County School - </a:t>
            </a:r>
            <a:r>
              <a:rPr lang="en-US" sz="1400" i="1" dirty="0">
                <a:hlinkClick r:id="rId5"/>
              </a:rPr>
              <a:t>htt</a:t>
            </a:r>
            <a:r>
              <a:rPr lang="en-US" sz="1400" dirty="0">
                <a:hlinkClick r:id="rId5"/>
              </a:rPr>
              <a:t>ps://www.pcsb.org/Page/459</a:t>
            </a:r>
            <a:endParaRPr lang="en-US" sz="1400" dirty="0"/>
          </a:p>
          <a:p>
            <a:endParaRPr lang="en-US" sz="1400" b="1" dirty="0">
              <a:solidFill>
                <a:srgbClr val="032B5B"/>
              </a:solidFill>
              <a:latin typeface="Open Sans Condensed"/>
            </a:endParaRPr>
          </a:p>
          <a:p>
            <a:r>
              <a:rPr lang="en-US" sz="1400" b="1" dirty="0">
                <a:solidFill>
                  <a:srgbClr val="032B5B"/>
                </a:solidFill>
                <a:latin typeface="Open Sans Condensed"/>
              </a:rPr>
              <a:t>Mentoring &amp; Tutoring - This Year it's Virtual -</a:t>
            </a:r>
            <a:r>
              <a:rPr lang="en-US" sz="1400" dirty="0">
                <a:hlinkClick r:id="rId6"/>
              </a:rPr>
              <a:t>https://www.pcsb.org/Page/461</a:t>
            </a:r>
            <a:endParaRPr lang="en-US" sz="1400" dirty="0"/>
          </a:p>
          <a:p>
            <a:r>
              <a:rPr lang="en-US" sz="1400" b="1" dirty="0">
                <a:solidFill>
                  <a:srgbClr val="032B5B"/>
                </a:solidFill>
                <a:latin typeface="Open Sans Condensed"/>
              </a:rPr>
              <a:t> </a:t>
            </a:r>
          </a:p>
          <a:p>
            <a:r>
              <a:rPr lang="en-US" sz="1400" b="1" dirty="0">
                <a:solidFill>
                  <a:srgbClr val="032B5B"/>
                </a:solidFill>
                <a:latin typeface="Open Sans Condensed"/>
              </a:rPr>
              <a:t>Parent Advocacy – </a:t>
            </a:r>
            <a:r>
              <a:rPr lang="en-US" sz="1400" b="1" dirty="0" err="1">
                <a:solidFill>
                  <a:srgbClr val="032B5B"/>
                </a:solidFill>
                <a:latin typeface="Open Sans Condensed"/>
              </a:rPr>
              <a:t>Keosha</a:t>
            </a:r>
            <a:r>
              <a:rPr lang="en-US" sz="1400" b="1" dirty="0">
                <a:solidFill>
                  <a:srgbClr val="032B5B"/>
                </a:solidFill>
                <a:latin typeface="Open Sans Condensed"/>
              </a:rPr>
              <a:t> Simmons </a:t>
            </a:r>
            <a:r>
              <a:rPr lang="en-US" sz="1400" u="sng" dirty="0">
                <a:solidFill>
                  <a:srgbClr val="032B5B"/>
                </a:solidFill>
                <a:latin typeface="Open Sans Condensed"/>
                <a:hlinkClick r:id="rId7"/>
              </a:rPr>
              <a:t>simmonskeo@pcsb.org</a:t>
            </a:r>
            <a:endParaRPr lang="en-US" sz="1400" u="sng" dirty="0">
              <a:solidFill>
                <a:srgbClr val="032B5B"/>
              </a:solidFill>
              <a:latin typeface="Open Sans Condensed"/>
            </a:endParaRPr>
          </a:p>
          <a:p>
            <a:endParaRPr lang="en-US" sz="1400" b="1" dirty="0">
              <a:solidFill>
                <a:srgbClr val="032B5B"/>
              </a:solidFill>
              <a:latin typeface="Open Sans Condensed"/>
            </a:endParaRPr>
          </a:p>
          <a:p>
            <a:r>
              <a:rPr lang="en-US" sz="1400" b="1" dirty="0">
                <a:solidFill>
                  <a:srgbClr val="032B5B"/>
                </a:solidFill>
                <a:latin typeface="Open Sans Condensed"/>
              </a:rPr>
              <a:t>Parent Academy POWER HOURS Webinars </a:t>
            </a:r>
            <a:r>
              <a:rPr lang="en-US" b="1" dirty="0">
                <a:solidFill>
                  <a:srgbClr val="032B5B"/>
                </a:solidFill>
                <a:latin typeface="Open Sans Condensed"/>
              </a:rPr>
              <a:t>- </a:t>
            </a:r>
            <a:r>
              <a:rPr lang="en-US" sz="1400" dirty="0">
                <a:hlinkClick r:id="rId8"/>
              </a:rPr>
              <a:t>https://www.pcsb.org/Page/26534</a:t>
            </a:r>
            <a:endParaRPr lang="en-US" sz="1400" dirty="0"/>
          </a:p>
          <a:p>
            <a:endParaRPr lang="en-US" sz="1400" dirty="0"/>
          </a:p>
          <a:p>
            <a:r>
              <a:rPr lang="en-US" sz="1400" b="1" dirty="0">
                <a:solidFill>
                  <a:srgbClr val="032B5B"/>
                </a:solidFill>
                <a:latin typeface="Open Sans Condensed"/>
              </a:rPr>
              <a:t>Partnerships - </a:t>
            </a:r>
            <a:r>
              <a:rPr lang="en-US" sz="1400" dirty="0">
                <a:hlinkClick r:id="rId9"/>
              </a:rPr>
              <a:t>https://www.pcsb.org/Page/418</a:t>
            </a:r>
            <a:endParaRPr lang="en-US" sz="1400" dirty="0"/>
          </a:p>
          <a:p>
            <a:endParaRPr lang="en-US" sz="1400" b="1" dirty="0">
              <a:solidFill>
                <a:srgbClr val="032B5B"/>
              </a:solidFill>
              <a:latin typeface="Open Sans Condensed"/>
            </a:endParaRPr>
          </a:p>
        </p:txBody>
      </p:sp>
    </p:spTree>
    <p:extLst>
      <p:ext uri="{BB962C8B-B14F-4D97-AF65-F5344CB8AC3E}">
        <p14:creationId xmlns:p14="http://schemas.microsoft.com/office/powerpoint/2010/main" val="4002995155"/>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463" y="1660358"/>
            <a:ext cx="7275096" cy="922421"/>
          </a:xfrm>
        </p:spPr>
        <p:txBody>
          <a:bodyPr/>
          <a:lstStyle/>
          <a:p>
            <a:r>
              <a:rPr lang="en-US" dirty="0"/>
              <a:t>We appreciate your time!</a:t>
            </a:r>
          </a:p>
        </p:txBody>
      </p:sp>
      <p:sp>
        <p:nvSpPr>
          <p:cNvPr id="3" name="Subtitle 2"/>
          <p:cNvSpPr>
            <a:spLocks noGrp="1"/>
          </p:cNvSpPr>
          <p:nvPr>
            <p:ph type="subTitle" idx="1"/>
          </p:nvPr>
        </p:nvSpPr>
        <p:spPr>
          <a:xfrm>
            <a:off x="1371600" y="2743201"/>
            <a:ext cx="6400800" cy="1540042"/>
          </a:xfrm>
        </p:spPr>
        <p:txBody>
          <a:bodyPr>
            <a:normAutofit/>
          </a:bodyPr>
          <a:lstStyle/>
          <a:p>
            <a:r>
              <a:rPr lang="en-US" sz="2800" dirty="0"/>
              <a:t>Please feel free to ask any questions and provide feedback on our Title I Program.</a:t>
            </a:r>
          </a:p>
          <a:p>
            <a:endParaRPr lang="en-US" dirty="0"/>
          </a:p>
        </p:txBody>
      </p:sp>
      <p:pic>
        <p:nvPicPr>
          <p:cNvPr id="6" name="Picture 5" descr="PCS_Primary_Logo copy.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8187" y="5930579"/>
            <a:ext cx="1569723" cy="749810"/>
          </a:xfrm>
          <a:prstGeom prst="rect">
            <a:avLst/>
          </a:prstGeom>
        </p:spPr>
      </p:pic>
      <p:pic>
        <p:nvPicPr>
          <p:cNvPr id="8" name="Graphic 7" descr="Family with two children">
            <a:extLst>
              <a:ext uri="{FF2B5EF4-FFF2-40B4-BE49-F238E27FC236}">
                <a16:creationId xmlns:a16="http://schemas.microsoft.com/office/drawing/2014/main" id="{0F15487F-DCBF-4938-B1DB-B5AE17C363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86463" y="649705"/>
            <a:ext cx="1387641" cy="1187116"/>
          </a:xfrm>
          <a:prstGeom prst="rect">
            <a:avLst/>
          </a:prstGeom>
        </p:spPr>
      </p:pic>
      <p:pic>
        <p:nvPicPr>
          <p:cNvPr id="5" name="Audio 4">
            <a:hlinkClick r:id="" action="ppaction://media"/>
            <a:extLst>
              <a:ext uri="{FF2B5EF4-FFF2-40B4-BE49-F238E27FC236}">
                <a16:creationId xmlns:a16="http://schemas.microsoft.com/office/drawing/2014/main" id="{965D27C3-DA96-4C77-A98E-78F7830767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70772232"/>
      </p:ext>
    </p:extLst>
  </p:cSld>
  <p:clrMapOvr>
    <a:masterClrMapping/>
  </p:clrMapOvr>
  <mc:AlternateContent xmlns:mc="http://schemas.openxmlformats.org/markup-compatibility/2006">
    <mc:Choice xmlns:p14="http://schemas.microsoft.com/office/powerpoint/2010/main" Requires="p14">
      <p:transition spd="slow" p14:dur="2000" advTm="20850"/>
    </mc:Choice>
    <mc:Fallback>
      <p:transition spd="slow" advTm="2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p>
        </p:txBody>
      </p:sp>
      <p:sp>
        <p:nvSpPr>
          <p:cNvPr id="3" name="Content Placeholder 2"/>
          <p:cNvSpPr>
            <a:spLocks noGrp="1"/>
          </p:cNvSpPr>
          <p:nvPr>
            <p:ph sz="quarter" idx="13"/>
          </p:nvPr>
        </p:nvSpPr>
        <p:spPr>
          <a:xfrm>
            <a:off x="676655" y="2845367"/>
            <a:ext cx="3822192" cy="2415696"/>
          </a:xfrm>
        </p:spPr>
        <p:txBody>
          <a:bodyPr>
            <a:normAutofit lnSpcReduction="10000"/>
          </a:bodyPr>
          <a:lstStyle/>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Ponce de Leon Elementary School </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1301 Ponce de Leon Blvd. Clearwater, FL, 33756. </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Phone: 727-588-3573</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Fax: 727-588-3700</a:t>
            </a:r>
          </a:p>
          <a:p>
            <a:pPr marL="0" indent="0" algn="ctr">
              <a:buNone/>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dirty="0"/>
          </a:p>
        </p:txBody>
      </p:sp>
      <p:pic>
        <p:nvPicPr>
          <p:cNvPr id="4" name="Picture 3" descr="PCS_Primary_Logo copy.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5036" y="5850526"/>
            <a:ext cx="1569723" cy="749810"/>
          </a:xfrm>
          <a:prstGeom prst="rect">
            <a:avLst/>
          </a:prstGeom>
        </p:spPr>
      </p:pic>
      <p:sp>
        <p:nvSpPr>
          <p:cNvPr id="5" name="TextBox 4"/>
          <p:cNvSpPr txBox="1"/>
          <p:nvPr/>
        </p:nvSpPr>
        <p:spPr>
          <a:xfrm>
            <a:off x="6817717" y="684946"/>
            <a:ext cx="1728300" cy="646331"/>
          </a:xfrm>
          <a:prstGeom prst="rect">
            <a:avLst/>
          </a:prstGeom>
          <a:noFill/>
        </p:spPr>
        <p:txBody>
          <a:bodyPr wrap="square" rtlCol="0">
            <a:spAutoFit/>
          </a:bodyPr>
          <a:lstStyle/>
          <a:p>
            <a:r>
              <a:rPr lang="en-US" dirty="0">
                <a:solidFill>
                  <a:srgbClr val="FFFFFF"/>
                </a:solidFill>
              </a:rPr>
              <a:t>Insert school logo here</a:t>
            </a:r>
          </a:p>
        </p:txBody>
      </p:sp>
      <p:pic>
        <p:nvPicPr>
          <p:cNvPr id="10" name="Picture Placeholder 5" descr="Favorite Thing">
            <a:extLst>
              <a:ext uri="{FF2B5EF4-FFF2-40B4-BE49-F238E27FC236}">
                <a16:creationId xmlns:a16="http://schemas.microsoft.com/office/drawing/2014/main" id="{7B6A121E-0E85-47E4-BC34-D07724B265D6}"/>
              </a:ext>
            </a:extLst>
          </p:cNvPr>
          <p:cNvPicPr>
            <a:picLocks noGrp="1" noChangeAspect="1"/>
          </p:cNvPicPr>
          <p:nvPr>
            <p:ph sz="quarter" idx="14"/>
          </p:nvPr>
        </p:nvPicPr>
        <p:blipFill>
          <a:blip r:embed="rId4"/>
          <a:srcRect/>
          <a:stretch>
            <a:fillRect/>
          </a:stretch>
        </p:blipFill>
        <p:spPr>
          <a:xfrm>
            <a:off x="4772526" y="2651355"/>
            <a:ext cx="3773491" cy="2979110"/>
          </a:xfrm>
        </p:spPr>
      </p:pic>
      <p:pic>
        <p:nvPicPr>
          <p:cNvPr id="6" name="Picture 5">
            <a:extLst>
              <a:ext uri="{FF2B5EF4-FFF2-40B4-BE49-F238E27FC236}">
                <a16:creationId xmlns:a16="http://schemas.microsoft.com/office/drawing/2014/main" id="{0970AF42-BBF0-44E9-AC31-3213CCD93443}"/>
              </a:ext>
            </a:extLst>
          </p:cNvPr>
          <p:cNvPicPr>
            <a:picLocks noChangeAspect="1"/>
          </p:cNvPicPr>
          <p:nvPr/>
        </p:nvPicPr>
        <p:blipFill>
          <a:blip r:embed="rId5"/>
          <a:stretch>
            <a:fillRect/>
          </a:stretch>
        </p:blipFill>
        <p:spPr>
          <a:xfrm>
            <a:off x="6338333" y="338328"/>
            <a:ext cx="2578832" cy="2822693"/>
          </a:xfrm>
          <a:prstGeom prst="rect">
            <a:avLst/>
          </a:prstGeom>
        </p:spPr>
      </p:pic>
    </p:spTree>
    <p:extLst>
      <p:ext uri="{BB962C8B-B14F-4D97-AF65-F5344CB8AC3E}">
        <p14:creationId xmlns:p14="http://schemas.microsoft.com/office/powerpoint/2010/main" val="461481870"/>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2676793"/>
            <a:ext cx="7408333" cy="3876408"/>
          </a:xfrm>
        </p:spPr>
        <p:txBody>
          <a:bodyPr>
            <a:normAutofit/>
          </a:bodyPr>
          <a:lstStyle/>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federal government provides funding to states each year for the Title I program.</a:t>
            </a:r>
          </a:p>
          <a:p>
            <a:endPar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Florida Department of Education sends the funding to our Pinellas County School district.</a:t>
            </a:r>
          </a:p>
          <a:p>
            <a:endPar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school district identifies eligible schools and distributes the Title I funds to the school.</a:t>
            </a:r>
          </a:p>
          <a:p>
            <a:endPar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Ponce de Leon Elementary School implements a Title I Schoolwide Plan. All students and staff benefit from the supplemental services. </a:t>
            </a:r>
          </a:p>
          <a:p>
            <a:endParaRPr lang="en-US" dirty="0"/>
          </a:p>
        </p:txBody>
      </p:sp>
      <p:sp>
        <p:nvSpPr>
          <p:cNvPr id="3" name="Title 2"/>
          <p:cNvSpPr>
            <a:spLocks noGrp="1"/>
          </p:cNvSpPr>
          <p:nvPr>
            <p:ph type="title"/>
          </p:nvPr>
        </p:nvSpPr>
        <p:spPr/>
        <p:txBody>
          <a:bodyPr/>
          <a:lstStyle/>
          <a:p>
            <a:r>
              <a:rPr lang="en-US" dirty="0"/>
              <a:t>Title I Funding</a:t>
            </a:r>
          </a:p>
        </p:txBody>
      </p:sp>
      <p:pic>
        <p:nvPicPr>
          <p:cNvPr id="4" name="Graphic 3" descr="Money">
            <a:extLst>
              <a:ext uri="{FF2B5EF4-FFF2-40B4-BE49-F238E27FC236}">
                <a16:creationId xmlns:a16="http://schemas.microsoft.com/office/drawing/2014/main" id="{420AFD7E-79AF-4341-A399-81AA15B489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11179" y="507492"/>
            <a:ext cx="914400" cy="914400"/>
          </a:xfrm>
          <a:prstGeom prst="rect">
            <a:avLst/>
          </a:prstGeom>
        </p:spPr>
      </p:pic>
      <p:pic>
        <p:nvPicPr>
          <p:cNvPr id="6" name="Audio 5">
            <a:hlinkClick r:id="" action="ppaction://media"/>
            <a:extLst>
              <a:ext uri="{FF2B5EF4-FFF2-40B4-BE49-F238E27FC236}">
                <a16:creationId xmlns:a16="http://schemas.microsoft.com/office/drawing/2014/main" id="{060A4EC7-AF2D-43D2-8EF5-02C9A04892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38292285"/>
      </p:ext>
    </p:extLst>
  </p:cSld>
  <p:clrMapOvr>
    <a:masterClrMapping/>
  </p:clrMapOvr>
  <mc:AlternateContent xmlns:mc="http://schemas.openxmlformats.org/markup-compatibility/2006" xmlns:p14="http://schemas.microsoft.com/office/powerpoint/2010/main">
    <mc:Choice Requires="p14">
      <p:transition spd="slow" p14:dur="2000" advTm="74808"/>
    </mc:Choice>
    <mc:Fallback xmlns="">
      <p:transition spd="slow" advTm="7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Title I Programs Provide Supplemental Support</a:t>
            </a:r>
            <a:endParaRPr lang="en-US" dirty="0"/>
          </a:p>
        </p:txBody>
      </p:sp>
      <p:sp>
        <p:nvSpPr>
          <p:cNvPr id="3" name="Content Placeholder 2"/>
          <p:cNvSpPr>
            <a:spLocks noGrp="1"/>
          </p:cNvSpPr>
          <p:nvPr>
            <p:ph sz="quarter" idx="13"/>
          </p:nvPr>
        </p:nvSpPr>
        <p:spPr>
          <a:xfrm>
            <a:off x="304800" y="2428357"/>
            <a:ext cx="4267200" cy="3949147"/>
          </a:xfrm>
        </p:spPr>
        <p:txBody>
          <a:bodyPr>
            <a:normAutofit fontScale="85000" lnSpcReduction="20000"/>
          </a:bodyPr>
          <a:lstStyle/>
          <a:p>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Additional supplemental personnel (MTSS Coach &amp; Hourly Teachers)</a:t>
            </a:r>
          </a:p>
          <a:p>
            <a:endParaRPr lang="en-US" sz="21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Additional training opportunities for school staff (Collaborative Planning across all subject-areas for teachers)</a:t>
            </a:r>
          </a:p>
          <a:p>
            <a:endParaRPr lang="en-US" sz="21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Extended Learning Opportunities (before and/or after school programs)</a:t>
            </a:r>
          </a:p>
          <a:p>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Resources and Training Workshops </a:t>
            </a:r>
          </a:p>
          <a:p>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Supplemental teaching materials, equipment, and technology</a:t>
            </a:r>
          </a:p>
          <a:p>
            <a:endParaRPr lang="en-US" dirty="0"/>
          </a:p>
        </p:txBody>
      </p:sp>
      <p:pic>
        <p:nvPicPr>
          <p:cNvPr id="8" name="Content Placeholder 8" descr="azalea_teacherandkid_FINAL.jpg">
            <a:extLst>
              <a:ext uri="{FF2B5EF4-FFF2-40B4-BE49-F238E27FC236}">
                <a16:creationId xmlns:a16="http://schemas.microsoft.com/office/drawing/2014/main" id="{B599F123-74D1-4CD7-A161-D182D66486BA}"/>
              </a:ext>
            </a:extLst>
          </p:cNvPr>
          <p:cNvPicPr>
            <a:picLocks noGrp="1" noChangeAspect="1"/>
          </p:cNvPicPr>
          <p:nvPr>
            <p:ph sz="quarter" idx="14"/>
          </p:nvPr>
        </p:nvPicPr>
        <p:blipFill>
          <a:blip r:embed="rId5" cstate="email">
            <a:extLst>
              <a:ext uri="{28A0092B-C50C-407E-A947-70E740481C1C}">
                <a14:useLocalDpi xmlns:a14="http://schemas.microsoft.com/office/drawing/2010/main" val="0"/>
              </a:ext>
            </a:extLst>
          </a:blip>
          <a:srcRect/>
          <a:stretch>
            <a:fillRect/>
          </a:stretch>
        </p:blipFill>
        <p:spPr>
          <a:xfrm>
            <a:off x="4645025" y="2681339"/>
            <a:ext cx="3822700" cy="3443185"/>
          </a:xfrm>
        </p:spPr>
      </p:pic>
      <p:pic>
        <p:nvPicPr>
          <p:cNvPr id="6" name="Audio 5">
            <a:hlinkClick r:id="" action="ppaction://media"/>
            <a:extLst>
              <a:ext uri="{FF2B5EF4-FFF2-40B4-BE49-F238E27FC236}">
                <a16:creationId xmlns:a16="http://schemas.microsoft.com/office/drawing/2014/main" id="{720B96AA-E7C3-4C98-AE44-4C1E824D57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62297643"/>
      </p:ext>
    </p:extLst>
  </p:cSld>
  <p:clrMapOvr>
    <a:masterClrMapping/>
  </p:clrMapOvr>
  <mc:AlternateContent xmlns:mc="http://schemas.openxmlformats.org/markup-compatibility/2006" xmlns:p14="http://schemas.microsoft.com/office/powerpoint/2010/main">
    <mc:Choice Requires="p14">
      <p:transition spd="slow" p14:dur="2000" advTm="36813"/>
    </mc:Choice>
    <mc:Fallback xmlns="">
      <p:transition spd="slow" advTm="3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Title I Schoolwide Planning</a:t>
            </a:r>
          </a:p>
        </p:txBody>
      </p:sp>
      <p:sp>
        <p:nvSpPr>
          <p:cNvPr id="3" name="Content Placeholder 2">
            <a:extLst>
              <a:ext uri="{FF2B5EF4-FFF2-40B4-BE49-F238E27FC236}">
                <a16:creationId xmlns:a16="http://schemas.microsoft.com/office/drawing/2014/main" id="{849902CE-1289-4D0F-828C-EF3C43C0B808}"/>
              </a:ext>
            </a:extLst>
          </p:cNvPr>
          <p:cNvSpPr>
            <a:spLocks noGrp="1"/>
          </p:cNvSpPr>
          <p:nvPr>
            <p:ph sz="quarter" idx="13"/>
          </p:nvPr>
        </p:nvSpPr>
        <p:spPr>
          <a:xfrm>
            <a:off x="401053" y="2876004"/>
            <a:ext cx="4097794" cy="3643668"/>
          </a:xfrm>
        </p:spPr>
        <p:txBody>
          <a:bodyPr>
            <a:normAutofit fontScale="25000" lnSpcReduction="20000"/>
          </a:bodyPr>
          <a:lstStyle/>
          <a:p>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Input from school, family, and community members determine how Title I funds are used based on a needs assessment. </a:t>
            </a:r>
          </a:p>
          <a:p>
            <a:endPar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a:t>
            </a:r>
            <a:r>
              <a:rPr lang="en-US" sz="80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/trainings </a:t>
            </a:r>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and complete surveys to provide input on Title I funding.</a:t>
            </a:r>
          </a:p>
          <a:p>
            <a:endPar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r>
              <a:rPr lang="en-US" sz="7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endParaRPr lang="en-US" sz="6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pic>
        <p:nvPicPr>
          <p:cNvPr id="3078" name="Picture 6" descr="4 Tips to Simplify Strategic Planning For Your Board - Create ...">
            <a:extLst>
              <a:ext uri="{FF2B5EF4-FFF2-40B4-BE49-F238E27FC236}">
                <a16:creationId xmlns:a16="http://schemas.microsoft.com/office/drawing/2014/main" id="{A4BC60E1-DE24-409C-A6A1-A9A4922BEDD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10104" y="2876004"/>
            <a:ext cx="3522770" cy="277883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11ED87A-3332-428E-A5B2-38053952BB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7196498"/>
      </p:ext>
    </p:extLst>
  </p:cSld>
  <p:clrMapOvr>
    <a:masterClrMapping/>
  </p:clrMapOvr>
  <mc:AlternateContent xmlns:mc="http://schemas.openxmlformats.org/markup-compatibility/2006" xmlns:p14="http://schemas.microsoft.com/office/powerpoint/2010/main">
    <mc:Choice Requires="p14">
      <p:transition spd="slow" p14:dur="2000" advTm="11776"/>
    </mc:Choice>
    <mc:Fallback xmlns="">
      <p:transition spd="slow" advTm="1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631796"/>
            <a:ext cx="8521148" cy="3887875"/>
          </a:xfrm>
        </p:spPr>
        <p:txBody>
          <a:bodyPr>
            <a:normAutofit fontScale="92500" lnSpcReduction="10000"/>
          </a:bodyPr>
          <a:lstStyle/>
          <a:p>
            <a:pPr marL="0" indent="0">
              <a:buNone/>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Ponce de Leon Elementary School is provided ($195, 536.00) to pay for supplemental resources and programs for increased student achievement.</a:t>
            </a:r>
          </a:p>
          <a:p>
            <a:pPr marL="0" indent="0">
              <a:buNone/>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hourly teachers used to support intervention across all grade levels, Connect for Success Program provides a digital device for our students to use at home to access computer-based learning programs. Our teachers are also paid stipends to participate in professional development and collaborative planning after school. The MTSS Coach monitors both academic and behavioral student data to help make informed decisions and to match students with the right interventions</a:t>
            </a:r>
          </a:p>
          <a:p>
            <a:pPr marL="0" indent="0">
              <a:buNone/>
            </a:pPr>
            <a:endParaRPr lang="en-US" sz="21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0" indent="0">
              <a:buNone/>
            </a:pPr>
            <a:r>
              <a:rPr 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endParaRPr lang="en-US" dirty="0"/>
          </a:p>
        </p:txBody>
      </p:sp>
      <p:sp>
        <p:nvSpPr>
          <p:cNvPr id="3" name="Title 2"/>
          <p:cNvSpPr>
            <a:spLocks noGrp="1"/>
          </p:cNvSpPr>
          <p:nvPr>
            <p:ph type="title"/>
          </p:nvPr>
        </p:nvSpPr>
        <p:spPr/>
        <p:txBody>
          <a:bodyPr/>
          <a:lstStyle/>
          <a:p>
            <a:r>
              <a:rPr lang="en-US" dirty="0"/>
              <a:t>     Title I Schoolwide Budget</a:t>
            </a:r>
          </a:p>
        </p:txBody>
      </p:sp>
      <p:pic>
        <p:nvPicPr>
          <p:cNvPr id="4" name="Graphic 3" descr="Money">
            <a:extLst>
              <a:ext uri="{FF2B5EF4-FFF2-40B4-BE49-F238E27FC236}">
                <a16:creationId xmlns:a16="http://schemas.microsoft.com/office/drawing/2014/main" id="{C4B08B1C-EDF4-4C46-B35B-E2116AAEE6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832" y="411239"/>
            <a:ext cx="914400" cy="914400"/>
          </a:xfrm>
          <a:prstGeom prst="rect">
            <a:avLst/>
          </a:prstGeom>
        </p:spPr>
      </p:pic>
      <p:pic>
        <p:nvPicPr>
          <p:cNvPr id="7" name="Audio 6">
            <a:hlinkClick r:id="" action="ppaction://media"/>
            <a:extLst>
              <a:ext uri="{FF2B5EF4-FFF2-40B4-BE49-F238E27FC236}">
                <a16:creationId xmlns:a16="http://schemas.microsoft.com/office/drawing/2014/main" id="{56E1BE00-A513-49FA-8767-1BD32D949E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64424119"/>
      </p:ext>
    </p:extLst>
  </p:cSld>
  <p:clrMapOvr>
    <a:masterClrMapping/>
  </p:clrMapOvr>
  <mc:AlternateContent xmlns:mc="http://schemas.openxmlformats.org/markup-compatibility/2006" xmlns:p14="http://schemas.microsoft.com/office/powerpoint/2010/main">
    <mc:Choice Requires="p14">
      <p:transition spd="slow" p14:dur="2000" advTm="17187"/>
    </mc:Choice>
    <mc:Fallback xmlns="">
      <p:transition spd="slow" advTm="1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75466"/>
            <a:ext cx="8342243" cy="3844205"/>
          </a:xfrm>
        </p:spPr>
        <p:txBody>
          <a:bodyPr>
            <a:normAutofit/>
          </a:bodyPr>
          <a:lstStyle/>
          <a:p>
            <a:pPr marL="0" indent="0">
              <a:buNone/>
            </a:pPr>
            <a:r>
              <a:rPr lang="en-US" sz="1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Ponce de Leon Elementary is provided $</a:t>
            </a:r>
            <a:r>
              <a:rPr lang="en-US" sz="1800" dirty="0">
                <a:solidFill>
                  <a:schemeClr val="accent6">
                    <a:lumMod val="50000"/>
                  </a:schemeClr>
                </a:solidFill>
              </a:rPr>
              <a:t>7, 750.00</a:t>
            </a:r>
            <a:r>
              <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1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to pay for supplemental resources and programs for increased student achievement.</a:t>
            </a:r>
          </a:p>
          <a:p>
            <a:pPr marL="0" indent="0">
              <a:buNone/>
            </a:pPr>
            <a:endParaRPr lang="en-US"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Family Academic Nights</a:t>
            </a:r>
          </a:p>
          <a:p>
            <a:r>
              <a:rPr lang="en-US" sz="1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Academy</a:t>
            </a:r>
          </a:p>
          <a:p>
            <a:r>
              <a:rPr lang="en-US" sz="1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Literacy Night</a:t>
            </a:r>
          </a:p>
          <a:p>
            <a:r>
              <a:rPr lang="en-US" sz="1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Curriculum resources for home use</a:t>
            </a:r>
          </a:p>
          <a:p>
            <a:pPr marL="0" indent="0">
              <a:buNone/>
            </a:pPr>
            <a:endParaRPr lang="en-US"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sz="1600" dirty="0">
              <a:solidFill>
                <a:srgbClr val="FF0000"/>
              </a:solidFill>
              <a:highlight>
                <a:srgbClr val="00FFFF"/>
              </a:highlight>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3" name="Title 2"/>
          <p:cNvSpPr>
            <a:spLocks noGrp="1"/>
          </p:cNvSpPr>
          <p:nvPr>
            <p:ph type="title"/>
          </p:nvPr>
        </p:nvSpPr>
        <p:spPr/>
        <p:txBody>
          <a:bodyPr>
            <a:normAutofit/>
          </a:bodyPr>
          <a:lstStyle/>
          <a:p>
            <a:r>
              <a:rPr lang="en-US" dirty="0"/>
              <a:t>       </a:t>
            </a:r>
            <a:r>
              <a:rPr lang="en-US" sz="3100" dirty="0"/>
              <a:t>Title I Parent &amp; Family Engagement Budget</a:t>
            </a:r>
          </a:p>
        </p:txBody>
      </p:sp>
      <p:pic>
        <p:nvPicPr>
          <p:cNvPr id="4" name="Graphic 3" descr="Money">
            <a:extLst>
              <a:ext uri="{FF2B5EF4-FFF2-40B4-BE49-F238E27FC236}">
                <a16:creationId xmlns:a16="http://schemas.microsoft.com/office/drawing/2014/main" id="{C4B08B1C-EDF4-4C46-B35B-E2116AAEE6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67" y="435302"/>
            <a:ext cx="914400" cy="914400"/>
          </a:xfrm>
          <a:prstGeom prst="rect">
            <a:avLst/>
          </a:prstGeom>
        </p:spPr>
      </p:pic>
    </p:spTree>
    <p:extLst>
      <p:ext uri="{BB962C8B-B14F-4D97-AF65-F5344CB8AC3E}">
        <p14:creationId xmlns:p14="http://schemas.microsoft.com/office/powerpoint/2010/main" val="3939557999"/>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255372"/>
            <a:ext cx="4062276" cy="2769927"/>
          </a:xfrm>
        </p:spPr>
        <p:txBody>
          <a:bodyPr>
            <a:normAutofit fontScale="70000" lnSpcReduction="20000"/>
          </a:bodyPr>
          <a:lstStyle/>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provided information on your child’s level of achievement on assessments in Reading/Language Arts, Writing, Mathematics, and Science. </a:t>
            </a:r>
          </a:p>
          <a:p>
            <a:endPar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Request and receive information on the qualifications of your child’s teacher and supplemental personnel working with your child.</a:t>
            </a:r>
          </a:p>
          <a:p>
            <a:endPar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notified of non-highly qualified or out-of-field teachers at the school. </a:t>
            </a:r>
          </a:p>
          <a:p>
            <a:endPar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informed if your child is taught by a non-highly qualified teacher for four or more consecutive weeks.</a:t>
            </a:r>
          </a:p>
          <a:p>
            <a:endParaRPr lang="en-US" dirty="0"/>
          </a:p>
        </p:txBody>
      </p:sp>
      <p:sp>
        <p:nvSpPr>
          <p:cNvPr id="3" name="Title 2"/>
          <p:cNvSpPr>
            <a:spLocks noGrp="1"/>
          </p:cNvSpPr>
          <p:nvPr>
            <p:ph type="title"/>
          </p:nvPr>
        </p:nvSpPr>
        <p:spPr/>
        <p:txBody>
          <a:bodyPr/>
          <a:lstStyle/>
          <a:p>
            <a:r>
              <a:rPr lang="en-US" altLang="en-US" dirty="0"/>
              <a:t>Parent’s Right to Know</a:t>
            </a:r>
            <a:endParaRPr lang="en-US" dirty="0"/>
          </a:p>
        </p:txBody>
      </p:sp>
      <p:pic>
        <p:nvPicPr>
          <p:cNvPr id="4" name="Picture 3" descr="mom_daughter_computer_WEB.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2000" y="3078908"/>
            <a:ext cx="4279821" cy="2850139"/>
          </a:xfrm>
          <a:prstGeom prst="rect">
            <a:avLst/>
          </a:prstGeom>
        </p:spPr>
      </p:pic>
      <p:sp>
        <p:nvSpPr>
          <p:cNvPr id="5" name="Rectangle 4">
            <a:extLst>
              <a:ext uri="{FF2B5EF4-FFF2-40B4-BE49-F238E27FC236}">
                <a16:creationId xmlns:a16="http://schemas.microsoft.com/office/drawing/2014/main" id="{D1E7D80E-E231-4294-BC97-D1C86C4D05A5}"/>
              </a:ext>
            </a:extLst>
          </p:cNvPr>
          <p:cNvSpPr/>
          <p:nvPr/>
        </p:nvSpPr>
        <p:spPr>
          <a:xfrm>
            <a:off x="304800" y="2452142"/>
            <a:ext cx="4572000" cy="523220"/>
          </a:xfrm>
          <a:prstGeom prst="rect">
            <a:avLst/>
          </a:prstGeom>
        </p:spPr>
        <p:txBody>
          <a:bodyPr>
            <a:spAutoFit/>
          </a:bodyPr>
          <a:lstStyle/>
          <a:p>
            <a:r>
              <a:rPr lang="en-US" sz="1400" dirty="0">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sz="1400" dirty="0"/>
          </a:p>
        </p:txBody>
      </p:sp>
      <p:pic>
        <p:nvPicPr>
          <p:cNvPr id="23" name="Audio 22">
            <a:hlinkClick r:id="" action="ppaction://media"/>
            <a:extLst>
              <a:ext uri="{FF2B5EF4-FFF2-40B4-BE49-F238E27FC236}">
                <a16:creationId xmlns:a16="http://schemas.microsoft.com/office/drawing/2014/main" id="{91AFC9DF-0A8D-46CB-BB6D-13DE999AAA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78404577"/>
      </p:ext>
    </p:extLst>
  </p:cSld>
  <p:clrMapOvr>
    <a:masterClrMapping/>
  </p:clrMapOvr>
  <mc:AlternateContent xmlns:mc="http://schemas.openxmlformats.org/markup-compatibility/2006" xmlns:p14="http://schemas.microsoft.com/office/powerpoint/2010/main">
    <mc:Choice Requires="p14">
      <p:transition spd="slow" p14:dur="2000" advTm="50036"/>
    </mc:Choice>
    <mc:Fallback xmlns="">
      <p:transition spd="slow" advTm="5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Parent’s Right to Know</a:t>
            </a:r>
            <a:endParaRPr lang="en-US" dirty="0"/>
          </a:p>
        </p:txBody>
      </p:sp>
      <p:sp>
        <p:nvSpPr>
          <p:cNvPr id="3" name="Content Placeholder 2"/>
          <p:cNvSpPr>
            <a:spLocks noGrp="1"/>
          </p:cNvSpPr>
          <p:nvPr>
            <p:ph sz="quarter" idx="13"/>
          </p:nvPr>
        </p:nvSpPr>
        <p:spPr>
          <a:xfrm>
            <a:off x="676654" y="2679192"/>
            <a:ext cx="8010145" cy="3447288"/>
          </a:xfrm>
        </p:spPr>
        <p:txBody>
          <a:bodyPr>
            <a:normAutofit fontScale="70000" lnSpcReduction="20000"/>
          </a:bodyPr>
          <a:lstStyle/>
          <a:p>
            <a:pPr marL="0" indent="0">
              <a:buClr>
                <a:schemeClr val="accent3"/>
              </a:buClr>
              <a:buNone/>
              <a:defRPr/>
            </a:pPr>
            <a:r>
              <a:rPr lang="en-US" sz="23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law requires that all Title I schools and families work together.  </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Plan (PFEP) for the school and district </a:t>
            </a: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may request and attend virtual or in-person meetings to express your opinions and to formulate suggestions and to participate, as appropriate, in decisions relating to the education of your children.</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1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pic>
        <p:nvPicPr>
          <p:cNvPr id="5" name="Picture 4">
            <a:extLst>
              <a:ext uri="{FF2B5EF4-FFF2-40B4-BE49-F238E27FC236}">
                <a16:creationId xmlns:a16="http://schemas.microsoft.com/office/drawing/2014/main" id="{E1DEC8BD-B7B7-41E1-A9E7-A6890AE92BC1}"/>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12568" y="5535006"/>
            <a:ext cx="2085474" cy="1042737"/>
          </a:xfrm>
          <a:prstGeom prst="rect">
            <a:avLst/>
          </a:prstGeom>
        </p:spPr>
      </p:pic>
      <p:pic>
        <p:nvPicPr>
          <p:cNvPr id="6" name="Audio 5">
            <a:hlinkClick r:id="" action="ppaction://media"/>
            <a:extLst>
              <a:ext uri="{FF2B5EF4-FFF2-40B4-BE49-F238E27FC236}">
                <a16:creationId xmlns:a16="http://schemas.microsoft.com/office/drawing/2014/main" id="{8CF0D9D5-EE4C-4067-B708-4B898973BA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25758401"/>
      </p:ext>
    </p:extLst>
  </p:cSld>
  <p:clrMapOvr>
    <a:masterClrMapping/>
  </p:clrMapOvr>
  <mc:AlternateContent xmlns:mc="http://schemas.openxmlformats.org/markup-compatibility/2006" xmlns:p14="http://schemas.microsoft.com/office/powerpoint/2010/main">
    <mc:Choice Requires="p14">
      <p:transition spd="slow" p14:dur="2000" advTm="25881"/>
    </mc:Choice>
    <mc:Fallback xmlns="">
      <p:transition spd="slow" advTm="25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103">
      <a:dk1>
        <a:sysClr val="windowText" lastClr="000000"/>
      </a:dk1>
      <a:lt1>
        <a:sysClr val="window" lastClr="FFFFFF"/>
      </a:lt1>
      <a:dk2>
        <a:srgbClr val="44546A"/>
      </a:dk2>
      <a:lt2>
        <a:srgbClr val="E7E6E6"/>
      </a:lt2>
      <a:accent1>
        <a:srgbClr val="233F7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9EE1EB476FC04CBC07A923E482A3D8" ma:contentTypeVersion="14" ma:contentTypeDescription="Create a new document." ma:contentTypeScope="" ma:versionID="78fb43faa55dbfeecebcd9f61b5dbb5d">
  <xsd:schema xmlns:xsd="http://www.w3.org/2001/XMLSchema" xmlns:xs="http://www.w3.org/2001/XMLSchema" xmlns:p="http://schemas.microsoft.com/office/2006/metadata/properties" xmlns:ns1="http://schemas.microsoft.com/sharepoint/v3" xmlns:ns3="4e567969-9970-42c9-9b07-201d7fe0acb8" xmlns:ns4="519c6d5f-ad7f-485f-91f8-033e5a1915fe" targetNamespace="http://schemas.microsoft.com/office/2006/metadata/properties" ma:root="true" ma:fieldsID="57508be6976af34c9e52543b7c77d8bf" ns1:_="" ns3:_="" ns4:_="">
    <xsd:import namespace="http://schemas.microsoft.com/sharepoint/v3"/>
    <xsd:import namespace="4e567969-9970-42c9-9b07-201d7fe0acb8"/>
    <xsd:import namespace="519c6d5f-ad7f-485f-91f8-033e5a1915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1:_ip_UnifiedCompliancePolicyProperties" minOccurs="0"/>
                <xsd:element ref="ns1:_ip_UnifiedCompliancePolicyUIAction"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567969-9970-42c9-9b07-201d7fe0acb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9c6d5f-ad7f-485f-91f8-033e5a1915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D9E4C2-2012-47CA-985F-7C07D7417009}">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sharepoint/v3"/>
    <ds:schemaRef ds:uri="519c6d5f-ad7f-485f-91f8-033e5a1915fe"/>
    <ds:schemaRef ds:uri="4e567969-9970-42c9-9b07-201d7fe0acb8"/>
    <ds:schemaRef ds:uri="http://www.w3.org/XML/1998/namespace"/>
    <ds:schemaRef ds:uri="http://purl.org/dc/dcmitype/"/>
  </ds:schemaRefs>
</ds:datastoreItem>
</file>

<file path=customXml/itemProps2.xml><?xml version="1.0" encoding="utf-8"?>
<ds:datastoreItem xmlns:ds="http://schemas.openxmlformats.org/officeDocument/2006/customXml" ds:itemID="{F7A6E406-2783-46BB-8B38-DEDB0057A60B}">
  <ds:schemaRefs>
    <ds:schemaRef ds:uri="http://schemas.microsoft.com/sharepoint/v3/contenttype/forms"/>
  </ds:schemaRefs>
</ds:datastoreItem>
</file>

<file path=customXml/itemProps3.xml><?xml version="1.0" encoding="utf-8"?>
<ds:datastoreItem xmlns:ds="http://schemas.openxmlformats.org/officeDocument/2006/customXml" ds:itemID="{4C7C13D6-E9BF-407C-988B-E323720462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567969-9970-42c9-9b07-201d7fe0acb8"/>
    <ds:schemaRef ds:uri="519c6d5f-ad7f-485f-91f8-033e5a1915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1751</Words>
  <Application>Microsoft Office PowerPoint</Application>
  <PresentationFormat>On-screen Show (4:3)</PresentationFormat>
  <Paragraphs>236</Paragraphs>
  <Slides>28</Slides>
  <Notes>22</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Corbel</vt:lpstr>
      <vt:lpstr>Nirmala UI</vt:lpstr>
      <vt:lpstr>Nirmala UI Semilight</vt:lpstr>
      <vt:lpstr>Open Sans Condensed</vt:lpstr>
      <vt:lpstr>Symbol</vt:lpstr>
      <vt:lpstr>Wingdings 2</vt:lpstr>
      <vt:lpstr>Waveform</vt:lpstr>
      <vt:lpstr>Title I Annual Parent Meeting</vt:lpstr>
      <vt:lpstr>About Title I</vt:lpstr>
      <vt:lpstr>Title I Funding</vt:lpstr>
      <vt:lpstr>Title I Programs Provide Supplemental Support</vt:lpstr>
      <vt:lpstr>  Title I Schoolwide Planning</vt:lpstr>
      <vt:lpstr>     Title I Schoolwide Budget</vt:lpstr>
      <vt:lpstr>       Title I Parent &amp; Family Engagement Budget</vt:lpstr>
      <vt:lpstr>Parent’s Right to Know</vt:lpstr>
      <vt:lpstr>Parent’s Right to Know</vt:lpstr>
      <vt:lpstr>Working Together for Student Success</vt:lpstr>
      <vt:lpstr>Title I Parent Station </vt:lpstr>
      <vt:lpstr>Parent-School-Student Compact</vt:lpstr>
      <vt:lpstr>Parent-Student-School Compact</vt:lpstr>
      <vt:lpstr>Parent and Family Engagement Plan (PFEP)</vt:lpstr>
      <vt:lpstr>Parent Advisory Council (PAC)</vt:lpstr>
      <vt:lpstr>Accountability </vt:lpstr>
      <vt:lpstr>PowerPoint Presentation</vt:lpstr>
      <vt:lpstr>School Classification</vt:lpstr>
      <vt:lpstr>Florida Standards</vt:lpstr>
      <vt:lpstr>School’s Curriculum</vt:lpstr>
      <vt:lpstr>Florida Standards Assessment (FSA)</vt:lpstr>
      <vt:lpstr>PowerPoint Presentation</vt:lpstr>
      <vt:lpstr>PowerPoint Presentation</vt:lpstr>
      <vt:lpstr>  We need your help!   Active Parent Involvement</vt:lpstr>
      <vt:lpstr>  Working Together for Student Success</vt:lpstr>
      <vt:lpstr>Additional Resources</vt:lpstr>
      <vt:lpstr>We appreciate your time!</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2020-09-12T22:13:57Z</dcterms:created>
  <dcterms:modified xsi:type="dcterms:W3CDTF">2020-09-12T23:16:33Z</dcterms:modified>
</cp:coreProperties>
</file>